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Layouts/slideLayout19.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15.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Layouts/slideLayout13.xml" ContentType="application/vnd.openxmlformats-officedocument.presentationml.slideLayout+xml"/>
  <Override PartName="/ppt/slideLayouts/slideLayout22.xml" ContentType="application/vnd.openxmlformats-officedocument.presentationml.slideLayout+xml"/>
  <Override PartName="/ppt/slideLayouts/slideLayout24.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Masters/slideMaster2.xml" ContentType="application/vnd.openxmlformats-officedocument.presentationml.slideMaster+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Layouts/slideLayout3.xml" ContentType="application/vnd.openxmlformats-officedocument.presentationml.slideLayout+xml"/>
  <Override PartName="/ppt/slideLayouts/slideLayout16.xml" ContentType="application/vnd.openxmlformats-officedocument.presentationml.slideLayout+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23.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62" r:id="rId6"/>
    <p:sldId id="260" r:id="rId7"/>
    <p:sldId id="291" r:id="rId8"/>
    <p:sldId id="292" r:id="rId9"/>
    <p:sldId id="293" r:id="rId10"/>
    <p:sldId id="294" r:id="rId11"/>
    <p:sldId id="261" r:id="rId12"/>
    <p:sldId id="264" r:id="rId13"/>
    <p:sldId id="265" r:id="rId14"/>
    <p:sldId id="266" r:id="rId15"/>
    <p:sldId id="295" r:id="rId16"/>
    <p:sldId id="267" r:id="rId17"/>
    <p:sldId id="298" r:id="rId18"/>
    <p:sldId id="296" r:id="rId19"/>
    <p:sldId id="269" r:id="rId20"/>
    <p:sldId id="303" r:id="rId21"/>
    <p:sldId id="270" r:id="rId22"/>
    <p:sldId id="268" r:id="rId23"/>
    <p:sldId id="299" r:id="rId24"/>
    <p:sldId id="300" r:id="rId25"/>
    <p:sldId id="301" r:id="rId26"/>
    <p:sldId id="302" r:id="rId27"/>
    <p:sldId id="271" r:id="rId28"/>
    <p:sldId id="272" r:id="rId29"/>
    <p:sldId id="273" r:id="rId30"/>
    <p:sldId id="304" r:id="rId31"/>
    <p:sldId id="305" r:id="rId32"/>
    <p:sldId id="306" r:id="rId33"/>
    <p:sldId id="274" r:id="rId34"/>
  </p:sldIdLst>
  <p:sldSz cx="10080625" cy="7559675"/>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66" d="100"/>
          <a:sy n="66" d="100"/>
        </p:scale>
        <p:origin x="-1896" y="-396"/>
      </p:cViewPr>
      <p:guideLst>
        <p:guide orient="horz" pos="2381"/>
        <p:guide pos="3175"/>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25" name="PlaceHolder 2"/>
          <p:cNvSpPr>
            <a:spLocks noGrp="1"/>
          </p:cNvSpPr>
          <p:nvPr>
            <p:ph type="body"/>
          </p:nvPr>
        </p:nvSpPr>
        <p:spPr>
          <a:xfrm>
            <a:off x="504000" y="1768680"/>
            <a:ext cx="9072000" cy="2090880"/>
          </a:xfrm>
          <a:prstGeom prst="rect">
            <a:avLst/>
          </a:prstGeom>
        </p:spPr>
        <p:txBody>
          <a:bodyPr lIns="0" tIns="0" rIns="0" bIns="0">
            <a:normAutofit/>
          </a:bodyPr>
          <a:lstStyle/>
          <a:p>
            <a:endParaRPr lang="en-US" sz="3200" b="0" strike="noStrike" spc="-1">
              <a:latin typeface="Arial"/>
            </a:endParaRPr>
          </a:p>
        </p:txBody>
      </p:sp>
      <p:sp>
        <p:nvSpPr>
          <p:cNvPr id="26" name="PlaceHolder 3"/>
          <p:cNvSpPr>
            <a:spLocks noGrp="1"/>
          </p:cNvSpPr>
          <p:nvPr>
            <p:ph type="body"/>
          </p:nvPr>
        </p:nvSpPr>
        <p:spPr>
          <a:xfrm>
            <a:off x="504000" y="4058640"/>
            <a:ext cx="907200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28"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3200" b="0" strike="noStrike" spc="-1">
              <a:latin typeface="Arial"/>
            </a:endParaRPr>
          </a:p>
        </p:txBody>
      </p:sp>
      <p:sp>
        <p:nvSpPr>
          <p:cNvPr id="29"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3200" b="0" strike="noStrike" spc="-1">
              <a:latin typeface="Arial"/>
            </a:endParaRPr>
          </a:p>
        </p:txBody>
      </p:sp>
      <p:sp>
        <p:nvSpPr>
          <p:cNvPr id="30" name="PlaceHolder 4"/>
          <p:cNvSpPr>
            <a:spLocks noGrp="1"/>
          </p:cNvSpPr>
          <p:nvPr>
            <p:ph type="body"/>
          </p:nvPr>
        </p:nvSpPr>
        <p:spPr>
          <a:xfrm>
            <a:off x="504000" y="4058640"/>
            <a:ext cx="4426920" cy="2090880"/>
          </a:xfrm>
          <a:prstGeom prst="rect">
            <a:avLst/>
          </a:prstGeom>
        </p:spPr>
        <p:txBody>
          <a:bodyPr lIns="0" tIns="0" rIns="0" bIns="0">
            <a:normAutofit/>
          </a:bodyPr>
          <a:lstStyle/>
          <a:p>
            <a:endParaRPr lang="en-US" sz="3200" b="0" strike="noStrike" spc="-1">
              <a:latin typeface="Arial"/>
            </a:endParaRPr>
          </a:p>
        </p:txBody>
      </p:sp>
      <p:sp>
        <p:nvSpPr>
          <p:cNvPr id="31" name="PlaceHolder 5"/>
          <p:cNvSpPr>
            <a:spLocks noGrp="1"/>
          </p:cNvSpPr>
          <p:nvPr>
            <p:ph type="body"/>
          </p:nvPr>
        </p:nvSpPr>
        <p:spPr>
          <a:xfrm>
            <a:off x="5152680" y="4058640"/>
            <a:ext cx="442692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33" name="PlaceHolder 2"/>
          <p:cNvSpPr>
            <a:spLocks noGrp="1"/>
          </p:cNvSpPr>
          <p:nvPr>
            <p:ph type="body"/>
          </p:nvPr>
        </p:nvSpPr>
        <p:spPr>
          <a:xfrm>
            <a:off x="504000" y="1768680"/>
            <a:ext cx="2921040" cy="2090880"/>
          </a:xfrm>
          <a:prstGeom prst="rect">
            <a:avLst/>
          </a:prstGeom>
        </p:spPr>
        <p:txBody>
          <a:bodyPr lIns="0" tIns="0" rIns="0" bIns="0">
            <a:normAutofit/>
          </a:bodyPr>
          <a:lstStyle/>
          <a:p>
            <a:endParaRPr lang="en-US" sz="3200" b="0" strike="noStrike" spc="-1">
              <a:latin typeface="Arial"/>
            </a:endParaRPr>
          </a:p>
        </p:txBody>
      </p:sp>
      <p:sp>
        <p:nvSpPr>
          <p:cNvPr id="34" name="PlaceHolder 3"/>
          <p:cNvSpPr>
            <a:spLocks noGrp="1"/>
          </p:cNvSpPr>
          <p:nvPr>
            <p:ph type="body"/>
          </p:nvPr>
        </p:nvSpPr>
        <p:spPr>
          <a:xfrm>
            <a:off x="3571560" y="1768680"/>
            <a:ext cx="2921040" cy="2090880"/>
          </a:xfrm>
          <a:prstGeom prst="rect">
            <a:avLst/>
          </a:prstGeom>
        </p:spPr>
        <p:txBody>
          <a:bodyPr lIns="0" tIns="0" rIns="0" bIns="0">
            <a:normAutofit/>
          </a:bodyPr>
          <a:lstStyle/>
          <a:p>
            <a:endParaRPr lang="en-US" sz="3200" b="0" strike="noStrike" spc="-1">
              <a:latin typeface="Arial"/>
            </a:endParaRPr>
          </a:p>
        </p:txBody>
      </p:sp>
      <p:sp>
        <p:nvSpPr>
          <p:cNvPr id="35" name="PlaceHolder 4"/>
          <p:cNvSpPr>
            <a:spLocks noGrp="1"/>
          </p:cNvSpPr>
          <p:nvPr>
            <p:ph type="body"/>
          </p:nvPr>
        </p:nvSpPr>
        <p:spPr>
          <a:xfrm>
            <a:off x="6639120" y="1768680"/>
            <a:ext cx="2921040" cy="2090880"/>
          </a:xfrm>
          <a:prstGeom prst="rect">
            <a:avLst/>
          </a:prstGeom>
        </p:spPr>
        <p:txBody>
          <a:bodyPr lIns="0" tIns="0" rIns="0" bIns="0">
            <a:normAutofit/>
          </a:bodyPr>
          <a:lstStyle/>
          <a:p>
            <a:endParaRPr lang="en-US" sz="3200" b="0" strike="noStrike" spc="-1">
              <a:latin typeface="Arial"/>
            </a:endParaRPr>
          </a:p>
        </p:txBody>
      </p:sp>
      <p:sp>
        <p:nvSpPr>
          <p:cNvPr id="36" name="PlaceHolder 5"/>
          <p:cNvSpPr>
            <a:spLocks noGrp="1"/>
          </p:cNvSpPr>
          <p:nvPr>
            <p:ph type="body"/>
          </p:nvPr>
        </p:nvSpPr>
        <p:spPr>
          <a:xfrm>
            <a:off x="504000" y="4058640"/>
            <a:ext cx="2921040" cy="2090880"/>
          </a:xfrm>
          <a:prstGeom prst="rect">
            <a:avLst/>
          </a:prstGeom>
        </p:spPr>
        <p:txBody>
          <a:bodyPr lIns="0" tIns="0" rIns="0" bIns="0">
            <a:normAutofit/>
          </a:bodyPr>
          <a:lstStyle/>
          <a:p>
            <a:endParaRPr lang="en-US" sz="3200" b="0" strike="noStrike" spc="-1">
              <a:latin typeface="Arial"/>
            </a:endParaRPr>
          </a:p>
        </p:txBody>
      </p:sp>
      <p:sp>
        <p:nvSpPr>
          <p:cNvPr id="37" name="PlaceHolder 6"/>
          <p:cNvSpPr>
            <a:spLocks noGrp="1"/>
          </p:cNvSpPr>
          <p:nvPr>
            <p:ph type="body"/>
          </p:nvPr>
        </p:nvSpPr>
        <p:spPr>
          <a:xfrm>
            <a:off x="3571560" y="4058640"/>
            <a:ext cx="2921040" cy="2090880"/>
          </a:xfrm>
          <a:prstGeom prst="rect">
            <a:avLst/>
          </a:prstGeom>
        </p:spPr>
        <p:txBody>
          <a:bodyPr lIns="0" tIns="0" rIns="0" bIns="0">
            <a:normAutofit/>
          </a:bodyPr>
          <a:lstStyle/>
          <a:p>
            <a:endParaRPr lang="en-US" sz="3200" b="0" strike="noStrike" spc="-1">
              <a:latin typeface="Arial"/>
            </a:endParaRPr>
          </a:p>
        </p:txBody>
      </p:sp>
      <p:sp>
        <p:nvSpPr>
          <p:cNvPr id="38" name="PlaceHolder 7"/>
          <p:cNvSpPr>
            <a:spLocks noGrp="1"/>
          </p:cNvSpPr>
          <p:nvPr>
            <p:ph type="body"/>
          </p:nvPr>
        </p:nvSpPr>
        <p:spPr>
          <a:xfrm>
            <a:off x="6639120" y="4058640"/>
            <a:ext cx="292104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5"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46" name="PlaceHolder 2"/>
          <p:cNvSpPr>
            <a:spLocks noGrp="1"/>
          </p:cNvSpPr>
          <p:nvPr>
            <p:ph type="subTitle"/>
          </p:nvPr>
        </p:nvSpPr>
        <p:spPr>
          <a:xfrm>
            <a:off x="504000" y="1768680"/>
            <a:ext cx="9072000" cy="438408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48" name="PlaceHolder 2"/>
          <p:cNvSpPr>
            <a:spLocks noGrp="1"/>
          </p:cNvSpPr>
          <p:nvPr>
            <p:ph type="body"/>
          </p:nvPr>
        </p:nvSpPr>
        <p:spPr>
          <a:xfrm>
            <a:off x="504000" y="1768680"/>
            <a:ext cx="9072000" cy="43840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50" name="PlaceHolder 2"/>
          <p:cNvSpPr>
            <a:spLocks noGrp="1"/>
          </p:cNvSpPr>
          <p:nvPr>
            <p:ph type="body"/>
          </p:nvPr>
        </p:nvSpPr>
        <p:spPr>
          <a:xfrm>
            <a:off x="504000" y="1768680"/>
            <a:ext cx="4426920" cy="4384080"/>
          </a:xfrm>
          <a:prstGeom prst="rect">
            <a:avLst/>
          </a:prstGeom>
        </p:spPr>
        <p:txBody>
          <a:bodyPr lIns="0" tIns="0" rIns="0" bIns="0">
            <a:normAutofit/>
          </a:bodyPr>
          <a:lstStyle/>
          <a:p>
            <a:endParaRPr lang="en-US" sz="3200" b="0" strike="noStrike" spc="-1">
              <a:latin typeface="Arial"/>
            </a:endParaRPr>
          </a:p>
        </p:txBody>
      </p:sp>
      <p:sp>
        <p:nvSpPr>
          <p:cNvPr id="51" name="PlaceHolder 3"/>
          <p:cNvSpPr>
            <a:spLocks noGrp="1"/>
          </p:cNvSpPr>
          <p:nvPr>
            <p:ph type="body"/>
          </p:nvPr>
        </p:nvSpPr>
        <p:spPr>
          <a:xfrm>
            <a:off x="5152680" y="1768680"/>
            <a:ext cx="4426920" cy="43840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2"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3" name="PlaceHolder 1"/>
          <p:cNvSpPr>
            <a:spLocks noGrp="1"/>
          </p:cNvSpPr>
          <p:nvPr>
            <p:ph type="subTitle"/>
          </p:nvPr>
        </p:nvSpPr>
        <p:spPr>
          <a:xfrm>
            <a:off x="504000" y="301320"/>
            <a:ext cx="9072000" cy="585036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55"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3200" b="0" strike="noStrike" spc="-1">
              <a:latin typeface="Arial"/>
            </a:endParaRPr>
          </a:p>
        </p:txBody>
      </p:sp>
      <p:sp>
        <p:nvSpPr>
          <p:cNvPr id="56" name="PlaceHolder 3"/>
          <p:cNvSpPr>
            <a:spLocks noGrp="1"/>
          </p:cNvSpPr>
          <p:nvPr>
            <p:ph type="body"/>
          </p:nvPr>
        </p:nvSpPr>
        <p:spPr>
          <a:xfrm>
            <a:off x="5152680" y="1768680"/>
            <a:ext cx="4426920" cy="4384080"/>
          </a:xfrm>
          <a:prstGeom prst="rect">
            <a:avLst/>
          </a:prstGeom>
        </p:spPr>
        <p:txBody>
          <a:bodyPr lIns="0" tIns="0" rIns="0" bIns="0">
            <a:normAutofit/>
          </a:bodyPr>
          <a:lstStyle/>
          <a:p>
            <a:endParaRPr lang="en-US" sz="3200" b="0" strike="noStrike" spc="-1">
              <a:latin typeface="Arial"/>
            </a:endParaRPr>
          </a:p>
        </p:txBody>
      </p:sp>
      <p:sp>
        <p:nvSpPr>
          <p:cNvPr id="57" name="PlaceHolder 4"/>
          <p:cNvSpPr>
            <a:spLocks noGrp="1"/>
          </p:cNvSpPr>
          <p:nvPr>
            <p:ph type="body"/>
          </p:nvPr>
        </p:nvSpPr>
        <p:spPr>
          <a:xfrm>
            <a:off x="504000" y="4058640"/>
            <a:ext cx="442692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4" name="PlaceHolder 2"/>
          <p:cNvSpPr>
            <a:spLocks noGrp="1"/>
          </p:cNvSpPr>
          <p:nvPr>
            <p:ph type="subTitle"/>
          </p:nvPr>
        </p:nvSpPr>
        <p:spPr>
          <a:xfrm>
            <a:off x="504000" y="1768680"/>
            <a:ext cx="9072000" cy="438408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59" name="PlaceHolder 2"/>
          <p:cNvSpPr>
            <a:spLocks noGrp="1"/>
          </p:cNvSpPr>
          <p:nvPr>
            <p:ph type="body"/>
          </p:nvPr>
        </p:nvSpPr>
        <p:spPr>
          <a:xfrm>
            <a:off x="504000" y="1768680"/>
            <a:ext cx="4426920" cy="4384080"/>
          </a:xfrm>
          <a:prstGeom prst="rect">
            <a:avLst/>
          </a:prstGeom>
        </p:spPr>
        <p:txBody>
          <a:bodyPr lIns="0" tIns="0" rIns="0" bIns="0">
            <a:normAutofit/>
          </a:bodyPr>
          <a:lstStyle/>
          <a:p>
            <a:endParaRPr lang="en-US" sz="3200" b="0" strike="noStrike" spc="-1">
              <a:latin typeface="Arial"/>
            </a:endParaRPr>
          </a:p>
        </p:txBody>
      </p:sp>
      <p:sp>
        <p:nvSpPr>
          <p:cNvPr id="60"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3200" b="0" strike="noStrike" spc="-1">
              <a:latin typeface="Arial"/>
            </a:endParaRPr>
          </a:p>
        </p:txBody>
      </p:sp>
      <p:sp>
        <p:nvSpPr>
          <p:cNvPr id="61" name="PlaceHolder 4"/>
          <p:cNvSpPr>
            <a:spLocks noGrp="1"/>
          </p:cNvSpPr>
          <p:nvPr>
            <p:ph type="body"/>
          </p:nvPr>
        </p:nvSpPr>
        <p:spPr>
          <a:xfrm>
            <a:off x="5152680" y="4058640"/>
            <a:ext cx="442692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63"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3200" b="0" strike="noStrike" spc="-1">
              <a:latin typeface="Arial"/>
            </a:endParaRPr>
          </a:p>
        </p:txBody>
      </p:sp>
      <p:sp>
        <p:nvSpPr>
          <p:cNvPr id="64"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3200" b="0" strike="noStrike" spc="-1">
              <a:latin typeface="Arial"/>
            </a:endParaRPr>
          </a:p>
        </p:txBody>
      </p:sp>
      <p:sp>
        <p:nvSpPr>
          <p:cNvPr id="65" name="PlaceHolder 4"/>
          <p:cNvSpPr>
            <a:spLocks noGrp="1"/>
          </p:cNvSpPr>
          <p:nvPr>
            <p:ph type="body"/>
          </p:nvPr>
        </p:nvSpPr>
        <p:spPr>
          <a:xfrm>
            <a:off x="504000" y="4058640"/>
            <a:ext cx="907200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67" name="PlaceHolder 2"/>
          <p:cNvSpPr>
            <a:spLocks noGrp="1"/>
          </p:cNvSpPr>
          <p:nvPr>
            <p:ph type="body"/>
          </p:nvPr>
        </p:nvSpPr>
        <p:spPr>
          <a:xfrm>
            <a:off x="504000" y="1768680"/>
            <a:ext cx="9072000" cy="2090880"/>
          </a:xfrm>
          <a:prstGeom prst="rect">
            <a:avLst/>
          </a:prstGeom>
        </p:spPr>
        <p:txBody>
          <a:bodyPr lIns="0" tIns="0" rIns="0" bIns="0">
            <a:normAutofit/>
          </a:bodyPr>
          <a:lstStyle/>
          <a:p>
            <a:endParaRPr lang="en-US" sz="3200" b="0" strike="noStrike" spc="-1">
              <a:latin typeface="Arial"/>
            </a:endParaRPr>
          </a:p>
        </p:txBody>
      </p:sp>
      <p:sp>
        <p:nvSpPr>
          <p:cNvPr id="68" name="PlaceHolder 3"/>
          <p:cNvSpPr>
            <a:spLocks noGrp="1"/>
          </p:cNvSpPr>
          <p:nvPr>
            <p:ph type="body"/>
          </p:nvPr>
        </p:nvSpPr>
        <p:spPr>
          <a:xfrm>
            <a:off x="504000" y="4058640"/>
            <a:ext cx="907200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70"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3200" b="0" strike="noStrike" spc="-1">
              <a:latin typeface="Arial"/>
            </a:endParaRPr>
          </a:p>
        </p:txBody>
      </p:sp>
      <p:sp>
        <p:nvSpPr>
          <p:cNvPr id="71"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3200" b="0" strike="noStrike" spc="-1">
              <a:latin typeface="Arial"/>
            </a:endParaRPr>
          </a:p>
        </p:txBody>
      </p:sp>
      <p:sp>
        <p:nvSpPr>
          <p:cNvPr id="72" name="PlaceHolder 4"/>
          <p:cNvSpPr>
            <a:spLocks noGrp="1"/>
          </p:cNvSpPr>
          <p:nvPr>
            <p:ph type="body"/>
          </p:nvPr>
        </p:nvSpPr>
        <p:spPr>
          <a:xfrm>
            <a:off x="504000" y="4058640"/>
            <a:ext cx="4426920" cy="2090880"/>
          </a:xfrm>
          <a:prstGeom prst="rect">
            <a:avLst/>
          </a:prstGeom>
        </p:spPr>
        <p:txBody>
          <a:bodyPr lIns="0" tIns="0" rIns="0" bIns="0">
            <a:normAutofit/>
          </a:bodyPr>
          <a:lstStyle/>
          <a:p>
            <a:endParaRPr lang="en-US" sz="3200" b="0" strike="noStrike" spc="-1">
              <a:latin typeface="Arial"/>
            </a:endParaRPr>
          </a:p>
        </p:txBody>
      </p:sp>
      <p:sp>
        <p:nvSpPr>
          <p:cNvPr id="73" name="PlaceHolder 5"/>
          <p:cNvSpPr>
            <a:spLocks noGrp="1"/>
          </p:cNvSpPr>
          <p:nvPr>
            <p:ph type="body"/>
          </p:nvPr>
        </p:nvSpPr>
        <p:spPr>
          <a:xfrm>
            <a:off x="5152680" y="4058640"/>
            <a:ext cx="442692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75" name="PlaceHolder 2"/>
          <p:cNvSpPr>
            <a:spLocks noGrp="1"/>
          </p:cNvSpPr>
          <p:nvPr>
            <p:ph type="body"/>
          </p:nvPr>
        </p:nvSpPr>
        <p:spPr>
          <a:xfrm>
            <a:off x="504000" y="1768680"/>
            <a:ext cx="2921040" cy="2090880"/>
          </a:xfrm>
          <a:prstGeom prst="rect">
            <a:avLst/>
          </a:prstGeom>
        </p:spPr>
        <p:txBody>
          <a:bodyPr lIns="0" tIns="0" rIns="0" bIns="0">
            <a:normAutofit/>
          </a:bodyPr>
          <a:lstStyle/>
          <a:p>
            <a:endParaRPr lang="en-US" sz="3200" b="0" strike="noStrike" spc="-1">
              <a:latin typeface="Arial"/>
            </a:endParaRPr>
          </a:p>
        </p:txBody>
      </p:sp>
      <p:sp>
        <p:nvSpPr>
          <p:cNvPr id="76" name="PlaceHolder 3"/>
          <p:cNvSpPr>
            <a:spLocks noGrp="1"/>
          </p:cNvSpPr>
          <p:nvPr>
            <p:ph type="body"/>
          </p:nvPr>
        </p:nvSpPr>
        <p:spPr>
          <a:xfrm>
            <a:off x="3571560" y="1768680"/>
            <a:ext cx="2921040" cy="2090880"/>
          </a:xfrm>
          <a:prstGeom prst="rect">
            <a:avLst/>
          </a:prstGeom>
        </p:spPr>
        <p:txBody>
          <a:bodyPr lIns="0" tIns="0" rIns="0" bIns="0">
            <a:normAutofit/>
          </a:bodyPr>
          <a:lstStyle/>
          <a:p>
            <a:endParaRPr lang="en-US" sz="3200" b="0" strike="noStrike" spc="-1">
              <a:latin typeface="Arial"/>
            </a:endParaRPr>
          </a:p>
        </p:txBody>
      </p:sp>
      <p:sp>
        <p:nvSpPr>
          <p:cNvPr id="77" name="PlaceHolder 4"/>
          <p:cNvSpPr>
            <a:spLocks noGrp="1"/>
          </p:cNvSpPr>
          <p:nvPr>
            <p:ph type="body"/>
          </p:nvPr>
        </p:nvSpPr>
        <p:spPr>
          <a:xfrm>
            <a:off x="6639120" y="1768680"/>
            <a:ext cx="2921040" cy="2090880"/>
          </a:xfrm>
          <a:prstGeom prst="rect">
            <a:avLst/>
          </a:prstGeom>
        </p:spPr>
        <p:txBody>
          <a:bodyPr lIns="0" tIns="0" rIns="0" bIns="0">
            <a:normAutofit/>
          </a:bodyPr>
          <a:lstStyle/>
          <a:p>
            <a:endParaRPr lang="en-US" sz="3200" b="0" strike="noStrike" spc="-1">
              <a:latin typeface="Arial"/>
            </a:endParaRPr>
          </a:p>
        </p:txBody>
      </p:sp>
      <p:sp>
        <p:nvSpPr>
          <p:cNvPr id="78" name="PlaceHolder 5"/>
          <p:cNvSpPr>
            <a:spLocks noGrp="1"/>
          </p:cNvSpPr>
          <p:nvPr>
            <p:ph type="body"/>
          </p:nvPr>
        </p:nvSpPr>
        <p:spPr>
          <a:xfrm>
            <a:off x="504000" y="4058640"/>
            <a:ext cx="2921040" cy="2090880"/>
          </a:xfrm>
          <a:prstGeom prst="rect">
            <a:avLst/>
          </a:prstGeom>
        </p:spPr>
        <p:txBody>
          <a:bodyPr lIns="0" tIns="0" rIns="0" bIns="0">
            <a:normAutofit/>
          </a:bodyPr>
          <a:lstStyle/>
          <a:p>
            <a:endParaRPr lang="en-US" sz="3200" b="0" strike="noStrike" spc="-1">
              <a:latin typeface="Arial"/>
            </a:endParaRPr>
          </a:p>
        </p:txBody>
      </p:sp>
      <p:sp>
        <p:nvSpPr>
          <p:cNvPr id="79" name="PlaceHolder 6"/>
          <p:cNvSpPr>
            <a:spLocks noGrp="1"/>
          </p:cNvSpPr>
          <p:nvPr>
            <p:ph type="body"/>
          </p:nvPr>
        </p:nvSpPr>
        <p:spPr>
          <a:xfrm>
            <a:off x="3571560" y="4058640"/>
            <a:ext cx="2921040" cy="2090880"/>
          </a:xfrm>
          <a:prstGeom prst="rect">
            <a:avLst/>
          </a:prstGeom>
        </p:spPr>
        <p:txBody>
          <a:bodyPr lIns="0" tIns="0" rIns="0" bIns="0">
            <a:normAutofit/>
          </a:bodyPr>
          <a:lstStyle/>
          <a:p>
            <a:endParaRPr lang="en-US" sz="3200" b="0" strike="noStrike" spc="-1">
              <a:latin typeface="Arial"/>
            </a:endParaRPr>
          </a:p>
        </p:txBody>
      </p:sp>
      <p:sp>
        <p:nvSpPr>
          <p:cNvPr id="80" name="PlaceHolder 7"/>
          <p:cNvSpPr>
            <a:spLocks noGrp="1"/>
          </p:cNvSpPr>
          <p:nvPr>
            <p:ph type="body"/>
          </p:nvPr>
        </p:nvSpPr>
        <p:spPr>
          <a:xfrm>
            <a:off x="6639120" y="4058640"/>
            <a:ext cx="292104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6" name="PlaceHolder 2"/>
          <p:cNvSpPr>
            <a:spLocks noGrp="1"/>
          </p:cNvSpPr>
          <p:nvPr>
            <p:ph type="body"/>
          </p:nvPr>
        </p:nvSpPr>
        <p:spPr>
          <a:xfrm>
            <a:off x="504000" y="1768680"/>
            <a:ext cx="9072000" cy="43840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8" name="PlaceHolder 2"/>
          <p:cNvSpPr>
            <a:spLocks noGrp="1"/>
          </p:cNvSpPr>
          <p:nvPr>
            <p:ph type="body"/>
          </p:nvPr>
        </p:nvSpPr>
        <p:spPr>
          <a:xfrm>
            <a:off x="504000" y="1768680"/>
            <a:ext cx="4426920" cy="4384080"/>
          </a:xfrm>
          <a:prstGeom prst="rect">
            <a:avLst/>
          </a:prstGeom>
        </p:spPr>
        <p:txBody>
          <a:bodyPr lIns="0" tIns="0" rIns="0" bIns="0">
            <a:normAutofit/>
          </a:bodyPr>
          <a:lstStyle/>
          <a:p>
            <a:endParaRPr lang="en-US" sz="3200" b="0" strike="noStrike" spc="-1">
              <a:latin typeface="Arial"/>
            </a:endParaRPr>
          </a:p>
        </p:txBody>
      </p:sp>
      <p:sp>
        <p:nvSpPr>
          <p:cNvPr id="9" name="PlaceHolder 3"/>
          <p:cNvSpPr>
            <a:spLocks noGrp="1"/>
          </p:cNvSpPr>
          <p:nvPr>
            <p:ph type="body"/>
          </p:nvPr>
        </p:nvSpPr>
        <p:spPr>
          <a:xfrm>
            <a:off x="5152680" y="1768680"/>
            <a:ext cx="4426920" cy="43840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504000" y="301320"/>
            <a:ext cx="9072000" cy="5850360"/>
          </a:xfrm>
          <a:prstGeom prst="rect">
            <a:avLst/>
          </a:prstGeom>
        </p:spPr>
        <p:txBody>
          <a:bodyPr lIns="0" tIns="0" rIns="0" bIns="0" anchor="ct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13"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3200" b="0" strike="noStrike" spc="-1">
              <a:latin typeface="Arial"/>
            </a:endParaRPr>
          </a:p>
        </p:txBody>
      </p:sp>
      <p:sp>
        <p:nvSpPr>
          <p:cNvPr id="14" name="PlaceHolder 3"/>
          <p:cNvSpPr>
            <a:spLocks noGrp="1"/>
          </p:cNvSpPr>
          <p:nvPr>
            <p:ph type="body"/>
          </p:nvPr>
        </p:nvSpPr>
        <p:spPr>
          <a:xfrm>
            <a:off x="5152680" y="1768680"/>
            <a:ext cx="4426920" cy="4384080"/>
          </a:xfrm>
          <a:prstGeom prst="rect">
            <a:avLst/>
          </a:prstGeom>
        </p:spPr>
        <p:txBody>
          <a:bodyPr lIns="0" tIns="0" rIns="0" bIns="0">
            <a:normAutofit/>
          </a:bodyPr>
          <a:lstStyle/>
          <a:p>
            <a:endParaRPr lang="en-US" sz="3200" b="0" strike="noStrike" spc="-1">
              <a:latin typeface="Arial"/>
            </a:endParaRPr>
          </a:p>
        </p:txBody>
      </p:sp>
      <p:sp>
        <p:nvSpPr>
          <p:cNvPr id="15" name="PlaceHolder 4"/>
          <p:cNvSpPr>
            <a:spLocks noGrp="1"/>
          </p:cNvSpPr>
          <p:nvPr>
            <p:ph type="body"/>
          </p:nvPr>
        </p:nvSpPr>
        <p:spPr>
          <a:xfrm>
            <a:off x="504000" y="4058640"/>
            <a:ext cx="442692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17" name="PlaceHolder 2"/>
          <p:cNvSpPr>
            <a:spLocks noGrp="1"/>
          </p:cNvSpPr>
          <p:nvPr>
            <p:ph type="body"/>
          </p:nvPr>
        </p:nvSpPr>
        <p:spPr>
          <a:xfrm>
            <a:off x="504000" y="1768680"/>
            <a:ext cx="4426920" cy="4384080"/>
          </a:xfrm>
          <a:prstGeom prst="rect">
            <a:avLst/>
          </a:prstGeom>
        </p:spPr>
        <p:txBody>
          <a:bodyPr lIns="0" tIns="0" rIns="0" bIns="0">
            <a:normAutofit/>
          </a:bodyPr>
          <a:lstStyle/>
          <a:p>
            <a:endParaRPr lang="en-US" sz="3200" b="0" strike="noStrike" spc="-1">
              <a:latin typeface="Arial"/>
            </a:endParaRPr>
          </a:p>
        </p:txBody>
      </p:sp>
      <p:sp>
        <p:nvSpPr>
          <p:cNvPr id="18"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3200" b="0" strike="noStrike" spc="-1">
              <a:latin typeface="Arial"/>
            </a:endParaRPr>
          </a:p>
        </p:txBody>
      </p:sp>
      <p:sp>
        <p:nvSpPr>
          <p:cNvPr id="19" name="PlaceHolder 4"/>
          <p:cNvSpPr>
            <a:spLocks noGrp="1"/>
          </p:cNvSpPr>
          <p:nvPr>
            <p:ph type="body"/>
          </p:nvPr>
        </p:nvSpPr>
        <p:spPr>
          <a:xfrm>
            <a:off x="5152680" y="4058640"/>
            <a:ext cx="442692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lang="en-US" sz="4400" b="0" strike="noStrike" spc="-1">
              <a:latin typeface="Arial"/>
            </a:endParaRPr>
          </a:p>
        </p:txBody>
      </p:sp>
      <p:sp>
        <p:nvSpPr>
          <p:cNvPr id="21" name="PlaceHolder 2"/>
          <p:cNvSpPr>
            <a:spLocks noGrp="1"/>
          </p:cNvSpPr>
          <p:nvPr>
            <p:ph type="body"/>
          </p:nvPr>
        </p:nvSpPr>
        <p:spPr>
          <a:xfrm>
            <a:off x="504000" y="1768680"/>
            <a:ext cx="4426920" cy="2090880"/>
          </a:xfrm>
          <a:prstGeom prst="rect">
            <a:avLst/>
          </a:prstGeom>
        </p:spPr>
        <p:txBody>
          <a:bodyPr lIns="0" tIns="0" rIns="0" bIns="0">
            <a:normAutofit/>
          </a:bodyPr>
          <a:lstStyle/>
          <a:p>
            <a:endParaRPr lang="en-US" sz="3200" b="0" strike="noStrike" spc="-1">
              <a:latin typeface="Arial"/>
            </a:endParaRPr>
          </a:p>
        </p:txBody>
      </p:sp>
      <p:sp>
        <p:nvSpPr>
          <p:cNvPr id="22" name="PlaceHolder 3"/>
          <p:cNvSpPr>
            <a:spLocks noGrp="1"/>
          </p:cNvSpPr>
          <p:nvPr>
            <p:ph type="body"/>
          </p:nvPr>
        </p:nvSpPr>
        <p:spPr>
          <a:xfrm>
            <a:off x="5152680" y="1768680"/>
            <a:ext cx="4426920" cy="2090880"/>
          </a:xfrm>
          <a:prstGeom prst="rect">
            <a:avLst/>
          </a:prstGeom>
        </p:spPr>
        <p:txBody>
          <a:bodyPr lIns="0" tIns="0" rIns="0" bIns="0">
            <a:normAutofit/>
          </a:bodyPr>
          <a:lstStyle/>
          <a:p>
            <a:endParaRPr lang="en-US" sz="3200" b="0" strike="noStrike" spc="-1">
              <a:latin typeface="Arial"/>
            </a:endParaRPr>
          </a:p>
        </p:txBody>
      </p:sp>
      <p:sp>
        <p:nvSpPr>
          <p:cNvPr id="23" name="PlaceHolder 4"/>
          <p:cNvSpPr>
            <a:spLocks noGrp="1"/>
          </p:cNvSpPr>
          <p:nvPr>
            <p:ph type="body"/>
          </p:nvPr>
        </p:nvSpPr>
        <p:spPr>
          <a:xfrm>
            <a:off x="504000" y="4058640"/>
            <a:ext cx="9072000" cy="2090880"/>
          </a:xfrm>
          <a:prstGeom prst="rect">
            <a:avLst/>
          </a:prstGeom>
        </p:spPr>
        <p:txBody>
          <a:bodyPr lIns="0" tIns="0" rIns="0" bIns="0">
            <a:normAutofit/>
          </a:bodyPr>
          <a:lstStyle/>
          <a:p>
            <a:endParaRPr lang="en-US"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stomShape 1"/>
          <p:cNvSpPr/>
          <p:nvPr/>
        </p:nvSpPr>
        <p:spPr>
          <a:xfrm>
            <a:off x="0" y="3150000"/>
            <a:ext cx="9718920" cy="1258920"/>
          </a:xfrm>
          <a:prstGeom prst="rect">
            <a:avLst/>
          </a:prstGeom>
          <a:solidFill>
            <a:srgbClr val="E74C3C"/>
          </a:solidFill>
          <a:ln>
            <a:noFill/>
          </a:ln>
        </p:spPr>
        <p:style>
          <a:lnRef idx="0">
            <a:scrgbClr r="0" g="0" b="0"/>
          </a:lnRef>
          <a:fillRef idx="0">
            <a:scrgbClr r="0" g="0" b="0"/>
          </a:fillRef>
          <a:effectRef idx="0">
            <a:scrgbClr r="0" g="0" b="0"/>
          </a:effectRef>
          <a:fontRef idx="minor"/>
        </p:style>
      </p:sp>
      <p:sp>
        <p:nvSpPr>
          <p:cNvPr id="4" name="PlaceHolder 2"/>
          <p:cNvSpPr>
            <a:spLocks noGrp="1"/>
          </p:cNvSpPr>
          <p:nvPr>
            <p:ph type="title"/>
          </p:nvPr>
        </p:nvSpPr>
        <p:spPr>
          <a:xfrm>
            <a:off x="504000" y="301320"/>
            <a:ext cx="9072000" cy="1261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2" name="PlaceHolder 3"/>
          <p:cNvSpPr>
            <a:spLocks noGrp="1"/>
          </p:cNvSpPr>
          <p:nvPr>
            <p:ph type="body"/>
          </p:nvPr>
        </p:nvSpPr>
        <p:spPr>
          <a:xfrm>
            <a:off x="504000" y="1768680"/>
            <a:ext cx="9072000" cy="43840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CustomShape 1"/>
          <p:cNvSpPr/>
          <p:nvPr/>
        </p:nvSpPr>
        <p:spPr>
          <a:xfrm>
            <a:off x="0" y="180000"/>
            <a:ext cx="9718920" cy="1258920"/>
          </a:xfrm>
          <a:prstGeom prst="rect">
            <a:avLst/>
          </a:prstGeom>
          <a:solidFill>
            <a:srgbClr val="E74C3C"/>
          </a:solidFill>
          <a:ln w="72000">
            <a:noFill/>
          </a:ln>
        </p:spPr>
        <p:style>
          <a:lnRef idx="0">
            <a:scrgbClr r="0" g="0" b="0"/>
          </a:lnRef>
          <a:fillRef idx="0">
            <a:scrgbClr r="0" g="0" b="0"/>
          </a:fillRef>
          <a:effectRef idx="0">
            <a:scrgbClr r="0" g="0" b="0"/>
          </a:effectRef>
          <a:fontRef idx="minor"/>
        </p:style>
      </p:sp>
      <p:sp>
        <p:nvSpPr>
          <p:cNvPr id="40" name="CustomShape 2"/>
          <p:cNvSpPr/>
          <p:nvPr/>
        </p:nvSpPr>
        <p:spPr>
          <a:xfrm>
            <a:off x="7560000" y="6840000"/>
            <a:ext cx="2518920" cy="538920"/>
          </a:xfrm>
          <a:prstGeom prst="rect">
            <a:avLst/>
          </a:prstGeom>
          <a:solidFill>
            <a:srgbClr val="E74C3C"/>
          </a:solidFill>
          <a:ln w="72000">
            <a:noFill/>
          </a:ln>
        </p:spPr>
        <p:style>
          <a:lnRef idx="0">
            <a:scrgbClr r="0" g="0" b="0"/>
          </a:lnRef>
          <a:fillRef idx="0">
            <a:scrgbClr r="0" g="0" b="0"/>
          </a:fillRef>
          <a:effectRef idx="0">
            <a:scrgbClr r="0" g="0" b="0"/>
          </a:effectRef>
          <a:fontRef idx="minor"/>
        </p:style>
      </p:sp>
      <p:sp>
        <p:nvSpPr>
          <p:cNvPr id="41" name="CustomShape 3"/>
          <p:cNvSpPr/>
          <p:nvPr/>
        </p:nvSpPr>
        <p:spPr>
          <a:xfrm>
            <a:off x="900000" y="6840000"/>
            <a:ext cx="6478920" cy="538920"/>
          </a:xfrm>
          <a:prstGeom prst="rect">
            <a:avLst/>
          </a:prstGeom>
          <a:solidFill>
            <a:srgbClr val="BDC3C7"/>
          </a:solidFill>
          <a:ln w="72000">
            <a:noFill/>
          </a:ln>
        </p:spPr>
        <p:style>
          <a:lnRef idx="0">
            <a:scrgbClr r="0" g="0" b="0"/>
          </a:lnRef>
          <a:fillRef idx="0">
            <a:scrgbClr r="0" g="0" b="0"/>
          </a:fillRef>
          <a:effectRef idx="0">
            <a:scrgbClr r="0" g="0" b="0"/>
          </a:effectRef>
          <a:fontRef idx="minor"/>
        </p:style>
      </p:sp>
      <p:sp>
        <p:nvSpPr>
          <p:cNvPr id="42" name="CustomShape 4"/>
          <p:cNvSpPr/>
          <p:nvPr/>
        </p:nvSpPr>
        <p:spPr>
          <a:xfrm>
            <a:off x="180000" y="6840000"/>
            <a:ext cx="538920" cy="538920"/>
          </a:xfrm>
          <a:prstGeom prst="rect">
            <a:avLst/>
          </a:prstGeom>
          <a:noFill/>
          <a:ln w="72000">
            <a:noFill/>
          </a:ln>
        </p:spPr>
        <p:style>
          <a:lnRef idx="0">
            <a:scrgbClr r="0" g="0" b="0"/>
          </a:lnRef>
          <a:fillRef idx="0">
            <a:scrgbClr r="0" g="0" b="0"/>
          </a:fillRef>
          <a:effectRef idx="0">
            <a:scrgbClr r="0" g="0" b="0"/>
          </a:effectRef>
          <a:fontRef idx="minor"/>
        </p:style>
      </p:sp>
      <p:sp>
        <p:nvSpPr>
          <p:cNvPr id="43" name="PlaceHolder 5"/>
          <p:cNvSpPr>
            <a:spLocks noGrp="1"/>
          </p:cNvSpPr>
          <p:nvPr>
            <p:ph type="title"/>
          </p:nvPr>
        </p:nvSpPr>
        <p:spPr>
          <a:xfrm>
            <a:off x="504000" y="301320"/>
            <a:ext cx="9072000" cy="1261800"/>
          </a:xfrm>
          <a:prstGeom prst="rect">
            <a:avLst/>
          </a:prstGeom>
        </p:spPr>
        <p:txBody>
          <a:bodyPr lIns="0" tIns="0" rIns="0" bIns="0" anchor="ctr"/>
          <a:lstStyle/>
          <a:p>
            <a:pPr algn="ctr"/>
            <a:r>
              <a:rPr lang="en-US" sz="4400" b="0" strike="noStrike" spc="-1">
                <a:latin typeface="Arial"/>
              </a:rPr>
              <a:t>Click to edit the title text format</a:t>
            </a:r>
          </a:p>
        </p:txBody>
      </p:sp>
      <p:sp>
        <p:nvSpPr>
          <p:cNvPr id="44" name="PlaceHolder 6"/>
          <p:cNvSpPr>
            <a:spLocks noGrp="1"/>
          </p:cNvSpPr>
          <p:nvPr>
            <p:ph type="body"/>
          </p:nvPr>
        </p:nvSpPr>
        <p:spPr>
          <a:xfrm>
            <a:off x="504000" y="1768680"/>
            <a:ext cx="9072000" cy="4384080"/>
          </a:xfrm>
          <a:prstGeom prst="rect">
            <a:avLst/>
          </a:prstGeom>
        </p:spPr>
        <p:txBody>
          <a:bodyPr lIns="0" tIns="0" rIns="0" bIns="0">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alcolmRobb/dump1090" TargetMode="External"/><Relationship Id="rId2" Type="http://schemas.openxmlformats.org/officeDocument/2006/relationships/hyperlink" Target="https://github.com/antirez/dump1090" TargetMode="Externa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slideLayout" Target="../slideLayouts/slideLayout13.xml"/><Relationship Id="rId1" Type="http://schemas.openxmlformats.org/officeDocument/2006/relationships/video" Target="file:///E:\LETHAL%20SDR\dump1090%20console.mp4"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hyperlink" Target="http://wiki.radioreference.com/index.php/Trunking_Basics" TargetMode="Externa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13.xml"/><Relationship Id="rId1" Type="http://schemas.openxmlformats.org/officeDocument/2006/relationships/video" Target="file:///E:\LETHAL%20SDR\LETHAL%20SDR\dispatch%20chatter.mp4"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hyperlink" Target="https://github.com/bemasher/rtlamr" TargetMode="Externa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merbanan/rtl_433" TargetMode="Externa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13.xml"/><Relationship Id="rId1" Type="http://schemas.openxmlformats.org/officeDocument/2006/relationships/video" Target="file:///E:\LETHAL%20SDR\pager.mp4"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3.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hyperlink" Target="https://github.com/Oros42/IMSI-catcher" TargetMode="Externa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mutability/rtl-sdr/" TargetMode="Externa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hyperlink" Target="https://hackerwarehouse.com/product/rtlsdr/" TargetMode="External"/><Relationship Id="rId2" Type="http://schemas.openxmlformats.org/officeDocument/2006/relationships/hyperlink" Target="https://www.sigidwiki.com/" TargetMode="Externa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hyperlink" Target="http://gqrx.dk/" TargetMode="External"/><Relationship Id="rId2" Type="http://schemas.openxmlformats.org/officeDocument/2006/relationships/hyperlink" Target="https://airspy.com/download/" TargetMode="Externa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hyperlink" Target="https://github.com/EarToEarOak/RTLSDR-Scanner" TargetMode="Externa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CustomShape 1"/>
          <p:cNvSpPr/>
          <p:nvPr/>
        </p:nvSpPr>
        <p:spPr>
          <a:xfrm>
            <a:off x="360000" y="333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dirty="0" smtClean="0">
                <a:solidFill>
                  <a:srgbClr val="FFFFFF"/>
                </a:solidFill>
                <a:latin typeface="Source Sans Pro Black"/>
                <a:ea typeface="DejaVu Sans"/>
              </a:rPr>
              <a:t>Exploring the Radio Spectrum with an RTL-SDR</a:t>
            </a:r>
            <a:endParaRPr lang="en-US" sz="3200" b="0" strike="noStrike" spc="-1" dirty="0">
              <a:latin typeface="Arial"/>
            </a:endParaRPr>
          </a:p>
        </p:txBody>
      </p:sp>
      <p:sp>
        <p:nvSpPr>
          <p:cNvPr id="82" name="CustomShape 2"/>
          <p:cNvSpPr/>
          <p:nvPr/>
        </p:nvSpPr>
        <p:spPr>
          <a:xfrm>
            <a:off x="540000" y="4680000"/>
            <a:ext cx="9178920" cy="251892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a:solidFill>
                  <a:srgbClr val="FFFFFF"/>
                </a:solidFill>
                <a:latin typeface="Source Sans Pro Black"/>
                <a:ea typeface="DejaVu Sans"/>
              </a:rPr>
              <a:t>Ethics</a:t>
            </a:r>
            <a:endParaRPr lang="en-US" sz="3200" b="0" strike="noStrike" spc="-1">
              <a:latin typeface="Arial"/>
            </a:endParaRPr>
          </a:p>
        </p:txBody>
      </p:sp>
      <p:sp>
        <p:nvSpPr>
          <p:cNvPr id="94"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4" name="TextBox 3"/>
          <p:cNvSpPr txBox="1"/>
          <p:nvPr/>
        </p:nvSpPr>
        <p:spPr>
          <a:xfrm>
            <a:off x="392112" y="1798637"/>
            <a:ext cx="9144000" cy="646331"/>
          </a:xfrm>
          <a:prstGeom prst="rect">
            <a:avLst/>
          </a:prstGeom>
          <a:noFill/>
        </p:spPr>
        <p:txBody>
          <a:bodyPr wrap="square" rtlCol="0">
            <a:spAutoFit/>
          </a:bodyPr>
          <a:lstStyle/>
          <a:p>
            <a:r>
              <a:rPr lang="en-US" dirty="0" smtClean="0"/>
              <a:t>Ethics are important.</a:t>
            </a:r>
          </a:p>
          <a:p>
            <a:r>
              <a:rPr lang="en-US" dirty="0" smtClean="0"/>
              <a:t>While the RTL-SDR is only receive only device, you should be ethical in how you use it.</a:t>
            </a:r>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a:solidFill>
                  <a:srgbClr val="FFFFFF"/>
                </a:solidFill>
                <a:latin typeface="Source Sans Pro Black"/>
                <a:ea typeface="DejaVu Sans"/>
              </a:rPr>
              <a:t>Airplane Traffic: ADS-B 1090Mhz</a:t>
            </a:r>
            <a:endParaRPr lang="en-US" sz="3200" b="0" strike="noStrike" spc="-1">
              <a:latin typeface="Arial"/>
            </a:endParaRPr>
          </a:p>
        </p:txBody>
      </p:sp>
      <p:sp>
        <p:nvSpPr>
          <p:cNvPr id="102" name="CustomShape 2"/>
          <p:cNvSpPr/>
          <p:nvPr/>
        </p:nvSpPr>
        <p:spPr>
          <a:xfrm>
            <a:off x="359999" y="1980000"/>
            <a:ext cx="9720625" cy="4678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r>
              <a:rPr lang="en-US" sz="1800" b="0" strike="noStrike" spc="-1" dirty="0">
                <a:latin typeface="Arial"/>
              </a:rPr>
              <a:t>Airplanes are constantly transmitting signals about their flight number and </a:t>
            </a:r>
            <a:r>
              <a:rPr lang="en-US" spc="-1" dirty="0" smtClean="0">
                <a:latin typeface="Arial"/>
              </a:rPr>
              <a:t>direction and position</a:t>
            </a:r>
            <a:r>
              <a:rPr lang="en-US" sz="1800" b="0" strike="noStrike" spc="-1" dirty="0" smtClean="0">
                <a:latin typeface="Arial"/>
              </a:rPr>
              <a:t>, </a:t>
            </a:r>
            <a:r>
              <a:rPr lang="en-US" sz="1800" b="0" strike="noStrike" spc="-1" dirty="0">
                <a:latin typeface="Arial"/>
              </a:rPr>
              <a:t>known as ADS-B </a:t>
            </a:r>
            <a:r>
              <a:rPr lang="en-US" sz="1800" b="0" strike="noStrike" spc="-1" dirty="0" smtClean="0">
                <a:latin typeface="Arial"/>
              </a:rPr>
              <a:t>(</a:t>
            </a:r>
            <a:r>
              <a:rPr lang="en-US" spc="-1" dirty="0" smtClean="0"/>
              <a:t>Automatic </a:t>
            </a:r>
            <a:r>
              <a:rPr lang="en-US" spc="-1" dirty="0"/>
              <a:t>dependent </a:t>
            </a:r>
            <a:r>
              <a:rPr lang="en-US" spc="-1" dirty="0" smtClean="0"/>
              <a:t>surveillance—broadcast). This is sent at 1090 </a:t>
            </a:r>
            <a:r>
              <a:rPr lang="en-US" spc="-1" dirty="0" err="1" smtClean="0"/>
              <a:t>MHz.</a:t>
            </a:r>
            <a:r>
              <a:rPr lang="en-US" spc="-1" dirty="0" smtClean="0"/>
              <a:t> There are many, many SDR tools that can decode this traffic.</a:t>
            </a:r>
          </a:p>
          <a:p>
            <a:endParaRPr lang="en-US" spc="-1" dirty="0"/>
          </a:p>
          <a:p>
            <a:pPr>
              <a:buFont typeface="Arial" pitchFamily="34" charset="0"/>
              <a:buChar char="•"/>
            </a:pPr>
            <a:r>
              <a:rPr lang="en-US" spc="-1" dirty="0" smtClean="0"/>
              <a:t>All sent in plaintext</a:t>
            </a:r>
          </a:p>
          <a:p>
            <a:pPr>
              <a:buFont typeface="Arial" pitchFamily="34" charset="0"/>
              <a:buChar char="•"/>
            </a:pPr>
            <a:r>
              <a:rPr lang="en-US" spc="-1" dirty="0" smtClean="0"/>
              <a:t>No authentication</a:t>
            </a:r>
          </a:p>
          <a:p>
            <a:pPr>
              <a:buFont typeface="Arial" pitchFamily="34" charset="0"/>
              <a:buChar char="•"/>
            </a:pPr>
            <a:r>
              <a:rPr lang="en-US" spc="-1" dirty="0" smtClean="0"/>
              <a:t>Can be spoofed (</a:t>
            </a:r>
            <a:r>
              <a:rPr lang="en-US" spc="-1" dirty="0" err="1" smtClean="0"/>
              <a:t>plz</a:t>
            </a:r>
            <a:r>
              <a:rPr lang="en-US" spc="-1" dirty="0" smtClean="0"/>
              <a:t> don’t)</a:t>
            </a:r>
          </a:p>
          <a:p>
            <a:endParaRPr lang="en-US" spc="-1" dirty="0" smtClean="0"/>
          </a:p>
          <a:p>
            <a:r>
              <a:rPr lang="en-US" spc="-1" dirty="0" smtClean="0"/>
              <a:t>I will use dump1090 to decode traffic since it is simple to use and support on Linux and Windows. Download here: </a:t>
            </a:r>
          </a:p>
          <a:p>
            <a:r>
              <a:rPr lang="en-US" dirty="0" smtClean="0">
                <a:hlinkClick r:id="rId2"/>
              </a:rPr>
              <a:t>https://github.com/antirez/dump1090</a:t>
            </a:r>
            <a:endParaRPr lang="en-US" spc="-1" dirty="0"/>
          </a:p>
          <a:p>
            <a:r>
              <a:rPr lang="en-US" dirty="0" smtClean="0">
                <a:hlinkClick r:id="rId3"/>
              </a:rPr>
              <a:t>https://github.com/MalcolmRobb/dump1090</a:t>
            </a:r>
            <a:r>
              <a:rPr lang="en-US" dirty="0" smtClean="0"/>
              <a:t> (Windows)</a:t>
            </a:r>
            <a:endParaRPr lang="en-US" spc="-1" dirty="0" smtClean="0"/>
          </a:p>
          <a:p>
            <a:r>
              <a:rPr lang="en-US" spc="-1" dirty="0" smtClean="0"/>
              <a:t>Also available in the kali repository. </a:t>
            </a:r>
          </a:p>
          <a:p>
            <a:endParaRPr lang="en-US" spc="-1" dirty="0"/>
          </a:p>
          <a:p>
            <a:r>
              <a:rPr lang="en-US" spc="-1" dirty="0" smtClean="0"/>
              <a:t>Other airplane signals include UAT (universal Access Transceiver, 978 MHz), and ACARS (</a:t>
            </a:r>
            <a:r>
              <a:rPr lang="en-US" dirty="0"/>
              <a:t>Aircraft Communications Addressing and Reporting </a:t>
            </a:r>
            <a:r>
              <a:rPr lang="en-US" dirty="0" smtClean="0"/>
              <a:t>System </a:t>
            </a:r>
            <a:r>
              <a:rPr lang="en-US" spc="-1" dirty="0" smtClean="0"/>
              <a:t>129 – 137MHz)</a:t>
            </a:r>
          </a:p>
          <a:p>
            <a:endParaRPr lang="en-US" spc="-1" dirty="0"/>
          </a:p>
          <a:p>
            <a:endParaRPr lang="en-US" spc="-1" dirty="0" smtClean="0"/>
          </a:p>
          <a:p>
            <a:endParaRPr lang="en-US" spc="-1" dirty="0"/>
          </a:p>
          <a:p>
            <a:endParaRPr lang="en-US" spc="-1" dirty="0" smtClean="0"/>
          </a:p>
          <a:p>
            <a:endParaRPr lang="en-US"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rPr>
              <a:t>Dump1090 --interactive --net</a:t>
            </a:r>
            <a:endParaRPr lang="en-US" sz="3200" b="0" strike="noStrike" spc="-1" dirty="0">
              <a:latin typeface="Arial"/>
            </a:endParaRPr>
          </a:p>
        </p:txBody>
      </p:sp>
      <p:sp>
        <p:nvSpPr>
          <p:cNvPr id="104"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pic>
        <p:nvPicPr>
          <p:cNvPr id="4" name="dump1090 console.mp4">
            <a:hlinkClick r:id="" action="ppaction://media"/>
          </p:cNvPr>
          <p:cNvPicPr>
            <a:picLocks noRot="1" noChangeAspect="1"/>
          </p:cNvPicPr>
          <p:nvPr>
            <a:videoFile r:link="rId1"/>
          </p:nvPr>
        </p:nvPicPr>
        <p:blipFill>
          <a:blip r:embed="rId3" cstate="print"/>
          <a:stretch>
            <a:fillRect/>
          </a:stretch>
        </p:blipFill>
        <p:spPr>
          <a:xfrm>
            <a:off x="773112" y="1646237"/>
            <a:ext cx="8382000" cy="5554791"/>
          </a:xfrm>
          <a:prstGeom prst="rect">
            <a:avLst/>
          </a:prstGeom>
        </p:spPr>
      </p:pic>
    </p:spTree>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118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repeatCount="indefinite" fill="hold" display="0">
                  <p:stCondLst>
                    <p:cond delay="indefinite"/>
                  </p:stCondLst>
                  <p:endCondLst>
                    <p:cond evt="onNext" delay="0">
                      <p:tgtEl>
                        <p:sldTgt/>
                      </p:tgtEl>
                    </p:cond>
                    <p:cond evt="onPrev" delay="0">
                      <p:tgtEl>
                        <p:sldTgt/>
                      </p:tgtEl>
                    </p:cond>
                  </p:end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rPr>
              <a:t>Dump1090 --interactive --net</a:t>
            </a:r>
            <a:endParaRPr lang="en-US" sz="3200" b="0" strike="noStrike" spc="-1" dirty="0">
              <a:latin typeface="Arial"/>
            </a:endParaRPr>
          </a:p>
        </p:txBody>
      </p:sp>
      <p:sp>
        <p:nvSpPr>
          <p:cNvPr id="106"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pic>
        <p:nvPicPr>
          <p:cNvPr id="1026" name="Picture 2" descr="C:\Users\Patrick Mulvey\Documents\Hacker Warehouse\Rtl-sdr\dump1090 5.PNG"/>
          <p:cNvPicPr>
            <a:picLocks noChangeAspect="1" noChangeArrowheads="1"/>
          </p:cNvPicPr>
          <p:nvPr/>
        </p:nvPicPr>
        <p:blipFill>
          <a:blip r:embed="rId2" cstate="print"/>
          <a:srcRect/>
          <a:stretch>
            <a:fillRect/>
          </a:stretch>
        </p:blipFill>
        <p:spPr bwMode="auto">
          <a:xfrm>
            <a:off x="544512" y="1646237"/>
            <a:ext cx="9307512" cy="4457700"/>
          </a:xfrm>
          <a:prstGeom prst="rect">
            <a:avLst/>
          </a:prstGeom>
          <a:noFill/>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a:solidFill>
                  <a:srgbClr val="FFFFFF"/>
                </a:solidFill>
                <a:latin typeface="Source Sans Pro Black"/>
                <a:ea typeface="DejaVu Sans"/>
              </a:rPr>
              <a:t>Emergency Services</a:t>
            </a:r>
            <a:endParaRPr lang="en-US" sz="3200" b="0" strike="noStrike" spc="-1">
              <a:latin typeface="Arial"/>
            </a:endParaRPr>
          </a:p>
        </p:txBody>
      </p:sp>
      <p:sp>
        <p:nvSpPr>
          <p:cNvPr id="106"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107" name="TextShape 3"/>
          <p:cNvSpPr txBox="1"/>
          <p:nvPr/>
        </p:nvSpPr>
        <p:spPr>
          <a:xfrm>
            <a:off x="457200" y="1828800"/>
            <a:ext cx="8778240" cy="5209560"/>
          </a:xfrm>
          <a:prstGeom prst="rect">
            <a:avLst/>
          </a:prstGeom>
          <a:noFill/>
          <a:ln>
            <a:noFill/>
          </a:ln>
        </p:spPr>
        <p:txBody>
          <a:bodyPr lIns="90000" tIns="45000" rIns="90000" bIns="45000"/>
          <a:lstStyle/>
          <a:p>
            <a:r>
              <a:rPr lang="en-US" sz="1800" b="0" strike="noStrike" spc="-1" dirty="0">
                <a:latin typeface="Arial"/>
              </a:rPr>
              <a:t>A lot of emergency services transmit communications around 460 – 480 MHz, 500 MHz, and 860 </a:t>
            </a:r>
            <a:r>
              <a:rPr lang="en-US" sz="1800" b="0" strike="noStrike" spc="-1" dirty="0" err="1">
                <a:latin typeface="Arial"/>
              </a:rPr>
              <a:t>MHz.</a:t>
            </a:r>
            <a:r>
              <a:rPr lang="en-US" sz="1800" b="0" strike="noStrike" spc="-1" dirty="0">
                <a:latin typeface="Arial"/>
              </a:rPr>
              <a:t> </a:t>
            </a:r>
          </a:p>
          <a:p>
            <a:r>
              <a:rPr lang="en-US" sz="1800" b="0" strike="noStrike" spc="-1" dirty="0">
                <a:latin typeface="Arial"/>
              </a:rPr>
              <a:t>This includes:</a:t>
            </a:r>
          </a:p>
          <a:p>
            <a:pPr>
              <a:buFont typeface="Arial" pitchFamily="34" charset="0"/>
              <a:buChar char="•"/>
            </a:pPr>
            <a:r>
              <a:rPr lang="en-US" sz="1800" b="0" strike="noStrike" spc="-1" dirty="0">
                <a:latin typeface="Arial"/>
              </a:rPr>
              <a:t>Dispatch</a:t>
            </a:r>
          </a:p>
          <a:p>
            <a:pPr>
              <a:buFont typeface="Arial" pitchFamily="34" charset="0"/>
              <a:buChar char="•"/>
            </a:pPr>
            <a:r>
              <a:rPr lang="en-US" sz="1800" b="0" strike="noStrike" spc="-1" dirty="0">
                <a:latin typeface="Arial"/>
              </a:rPr>
              <a:t>Fire/EMS</a:t>
            </a:r>
          </a:p>
          <a:p>
            <a:pPr>
              <a:buFont typeface="Arial" pitchFamily="34" charset="0"/>
              <a:buChar char="•"/>
            </a:pPr>
            <a:r>
              <a:rPr lang="en-US" sz="1800" b="0" strike="noStrike" spc="-1" dirty="0">
                <a:latin typeface="Arial"/>
              </a:rPr>
              <a:t>Paramedic Base Hospital System</a:t>
            </a:r>
          </a:p>
          <a:p>
            <a:pPr>
              <a:buFont typeface="Arial" pitchFamily="34" charset="0"/>
              <a:buChar char="•"/>
            </a:pPr>
            <a:r>
              <a:rPr lang="en-US" sz="1800" b="0" strike="noStrike" spc="-1" dirty="0">
                <a:latin typeface="Arial"/>
              </a:rPr>
              <a:t>Lifeguards</a:t>
            </a:r>
          </a:p>
          <a:p>
            <a:pPr>
              <a:buFont typeface="Arial" pitchFamily="34" charset="0"/>
              <a:buChar char="•"/>
            </a:pPr>
            <a:r>
              <a:rPr lang="en-US" sz="1800" b="0" strike="noStrike" spc="-1" dirty="0">
                <a:latin typeface="Arial"/>
              </a:rPr>
              <a:t>Disaster Communications</a:t>
            </a:r>
          </a:p>
          <a:p>
            <a:pPr>
              <a:buFont typeface="Arial" pitchFamily="34" charset="0"/>
              <a:buChar char="•"/>
            </a:pPr>
            <a:r>
              <a:rPr lang="en-US" sz="1800" b="0" strike="noStrike" spc="-1" dirty="0">
                <a:latin typeface="Arial"/>
              </a:rPr>
              <a:t>Custody Operations</a:t>
            </a:r>
          </a:p>
          <a:p>
            <a:pPr>
              <a:buFont typeface="Arial" pitchFamily="34" charset="0"/>
              <a:buChar char="•"/>
            </a:pPr>
            <a:r>
              <a:rPr lang="en-US" sz="1800" b="0" strike="noStrike" spc="-1" dirty="0">
                <a:latin typeface="Arial"/>
              </a:rPr>
              <a:t>Court Services</a:t>
            </a:r>
          </a:p>
          <a:p>
            <a:endParaRPr lang="en-US" sz="1800" b="0" strike="noStrike" spc="-1" dirty="0">
              <a:latin typeface="Arial"/>
            </a:endParaRPr>
          </a:p>
          <a:p>
            <a:r>
              <a:rPr lang="en-US" sz="1800" b="0" strike="noStrike" spc="-1" dirty="0">
                <a:latin typeface="Arial"/>
              </a:rPr>
              <a:t>Emergency services use what a Trunked Radio System. Think of it like a packet-switched network for radios, using a client-server model. The </a:t>
            </a:r>
            <a:r>
              <a:rPr lang="en-US" spc="-1" dirty="0" smtClean="0">
                <a:latin typeface="Arial"/>
              </a:rPr>
              <a:t>data</a:t>
            </a:r>
            <a:r>
              <a:rPr lang="en-US" sz="1800" b="0" strike="noStrike" spc="-1" dirty="0" smtClean="0">
                <a:latin typeface="Arial"/>
              </a:rPr>
              <a:t>/control </a:t>
            </a:r>
            <a:r>
              <a:rPr lang="en-US" sz="1800" b="0" strike="noStrike" spc="-1" dirty="0">
                <a:latin typeface="Arial"/>
              </a:rPr>
              <a:t>channel is the brain of the system. </a:t>
            </a:r>
            <a:r>
              <a:rPr lang="en-US" sz="1800" b="0" strike="noStrike" spc="-1" dirty="0" smtClean="0">
                <a:latin typeface="Arial"/>
              </a:rPr>
              <a:t>Users are assigned </a:t>
            </a:r>
            <a:r>
              <a:rPr lang="en-US" sz="1800" b="0" strike="noStrike" spc="-1" dirty="0" err="1" smtClean="0">
                <a:latin typeface="Arial"/>
              </a:rPr>
              <a:t>TalkIDs</a:t>
            </a:r>
            <a:r>
              <a:rPr lang="en-US" sz="1800" b="0" strike="noStrike" spc="-1" dirty="0" smtClean="0">
                <a:latin typeface="Arial"/>
              </a:rPr>
              <a:t> for Fire, Police, etc. </a:t>
            </a:r>
            <a:r>
              <a:rPr lang="en-US" dirty="0" smtClean="0"/>
              <a:t>When </a:t>
            </a:r>
            <a:r>
              <a:rPr lang="en-US" dirty="0"/>
              <a:t>a user pushes the talk button on </a:t>
            </a:r>
            <a:r>
              <a:rPr lang="en-US" dirty="0" smtClean="0"/>
              <a:t>their </a:t>
            </a:r>
            <a:r>
              <a:rPr lang="en-US" dirty="0"/>
              <a:t>radio, </a:t>
            </a:r>
            <a:r>
              <a:rPr lang="en-US" dirty="0" smtClean="0"/>
              <a:t>the request is made to the control channel. The control channel </a:t>
            </a:r>
            <a:r>
              <a:rPr lang="en-US" dirty="0"/>
              <a:t>chooses an unused </a:t>
            </a:r>
            <a:r>
              <a:rPr lang="en-US" dirty="0" smtClean="0"/>
              <a:t>frequency from its frequency pool </a:t>
            </a:r>
            <a:r>
              <a:rPr lang="en-US" dirty="0"/>
              <a:t>and sends that data to all the radios that are set to the </a:t>
            </a:r>
            <a:r>
              <a:rPr lang="en-US" dirty="0" err="1" smtClean="0"/>
              <a:t>TalkID</a:t>
            </a:r>
            <a:r>
              <a:rPr lang="en-US" dirty="0" smtClean="0"/>
              <a:t> </a:t>
            </a:r>
            <a:r>
              <a:rPr lang="en-US" dirty="0"/>
              <a:t>of the originating unit</a:t>
            </a:r>
            <a:r>
              <a:rPr lang="en-US" dirty="0" smtClean="0"/>
              <a:t>.</a:t>
            </a:r>
          </a:p>
          <a:p>
            <a:endParaRPr lang="en-US" sz="1800" b="0" strike="noStrike" spc="-1" dirty="0">
              <a:latin typeface="Arial"/>
            </a:endParaRPr>
          </a:p>
          <a:p>
            <a:r>
              <a:rPr lang="en-US" spc="-1" dirty="0" smtClean="0">
                <a:latin typeface="Arial"/>
              </a:rPr>
              <a:t>More info at: </a:t>
            </a:r>
            <a:r>
              <a:rPr lang="en-US" dirty="0" smtClean="0">
                <a:hlinkClick r:id="rId2"/>
              </a:rPr>
              <a:t>http://wiki.radioreference.com/index.php/Trunking_Basics</a:t>
            </a:r>
            <a:endParaRPr lang="en-US" sz="1800" b="0" strike="noStrike" spc="-1" dirty="0">
              <a:latin typeface="Arial"/>
            </a:endParaRPr>
          </a:p>
          <a:p>
            <a:endParaRPr lang="en-US" sz="1800" b="0" strike="noStrike" spc="-1" dirty="0">
              <a:latin typeface="Arial"/>
            </a:endParaRPr>
          </a:p>
          <a:p>
            <a:endParaRPr lang="en-US" sz="1800" b="0" strike="noStrike" spc="-1" dirty="0">
              <a:latin typeface="Arial"/>
            </a:endParaRPr>
          </a:p>
          <a:p>
            <a:endParaRPr lang="en-US"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rPr>
              <a:t>Radioreference.com</a:t>
            </a:r>
            <a:endParaRPr lang="en-US" sz="3200" b="0" strike="noStrike" spc="-1" dirty="0">
              <a:latin typeface="Arial"/>
            </a:endParaRPr>
          </a:p>
        </p:txBody>
      </p:sp>
      <p:sp>
        <p:nvSpPr>
          <p:cNvPr id="109"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110" name="TextShape 3"/>
          <p:cNvSpPr txBox="1"/>
          <p:nvPr/>
        </p:nvSpPr>
        <p:spPr>
          <a:xfrm>
            <a:off x="457200" y="1828800"/>
            <a:ext cx="8778240" cy="3673800"/>
          </a:xfrm>
          <a:prstGeom prst="rect">
            <a:avLst/>
          </a:prstGeom>
          <a:noFill/>
          <a:ln>
            <a:noFill/>
          </a:ln>
        </p:spPr>
        <p:txBody>
          <a:bodyPr lIns="90000" tIns="45000" rIns="90000" bIns="45000"/>
          <a:lstStyle/>
          <a:p>
            <a:endParaRPr lang="en-US" sz="1800" b="0" strike="noStrike" spc="-1" dirty="0">
              <a:latin typeface="Arial"/>
            </a:endParaRPr>
          </a:p>
          <a:p>
            <a:endParaRPr lang="en-US" sz="1800" b="0" strike="noStrike" spc="-1" dirty="0">
              <a:latin typeface="Arial"/>
            </a:endParaRPr>
          </a:p>
          <a:p>
            <a:endParaRPr lang="en-US" sz="1800" b="0" strike="noStrike" spc="-1" dirty="0">
              <a:latin typeface="Arial"/>
            </a:endParaRPr>
          </a:p>
          <a:p>
            <a:endParaRPr lang="en-US" sz="1800" b="0" strike="noStrike" spc="-1" dirty="0">
              <a:latin typeface="Arial"/>
            </a:endParaRPr>
          </a:p>
          <a:p>
            <a:endParaRPr lang="en-US" sz="1800" b="0" strike="noStrike" spc="-1" dirty="0">
              <a:latin typeface="Arial"/>
            </a:endParaRPr>
          </a:p>
        </p:txBody>
      </p:sp>
      <p:pic>
        <p:nvPicPr>
          <p:cNvPr id="2050" name="Picture 2" descr="E:\LETHAL SDR\LETHAL SDR\trunk radio.PNG"/>
          <p:cNvPicPr>
            <a:picLocks noChangeAspect="1" noChangeArrowheads="1"/>
          </p:cNvPicPr>
          <p:nvPr/>
        </p:nvPicPr>
        <p:blipFill>
          <a:blip r:embed="rId2" cstate="print"/>
          <a:srcRect/>
          <a:stretch>
            <a:fillRect/>
          </a:stretch>
        </p:blipFill>
        <p:spPr bwMode="auto">
          <a:xfrm>
            <a:off x="696913" y="1460931"/>
            <a:ext cx="8175926" cy="6098743"/>
          </a:xfrm>
          <a:prstGeom prst="rect">
            <a:avLst/>
          </a:prstGeom>
          <a:noFill/>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a:solidFill>
                  <a:srgbClr val="FFFFFF"/>
                </a:solidFill>
                <a:latin typeface="Source Sans Pro Black"/>
                <a:ea typeface="DejaVu Sans"/>
              </a:rPr>
              <a:t>Emergency Services</a:t>
            </a:r>
            <a:endParaRPr lang="en-US" sz="3200" b="0" strike="noStrike" spc="-1">
              <a:latin typeface="Arial"/>
            </a:endParaRPr>
          </a:p>
        </p:txBody>
      </p:sp>
      <p:sp>
        <p:nvSpPr>
          <p:cNvPr id="109"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pic>
        <p:nvPicPr>
          <p:cNvPr id="5" name="dispatch chatter.mp4">
            <a:hlinkClick r:id="" action="ppaction://media"/>
          </p:cNvPr>
          <p:cNvPicPr>
            <a:picLocks noRot="1" noChangeAspect="1"/>
          </p:cNvPicPr>
          <p:nvPr>
            <a:videoFile r:link="rId1"/>
          </p:nvPr>
        </p:nvPicPr>
        <p:blipFill>
          <a:blip r:embed="rId3" cstate="print"/>
          <a:stretch>
            <a:fillRect/>
          </a:stretch>
        </p:blipFill>
        <p:spPr>
          <a:xfrm>
            <a:off x="544512" y="1493837"/>
            <a:ext cx="9296400" cy="6065838"/>
          </a:xfrm>
          <a:prstGeom prst="rect">
            <a:avLst/>
          </a:prstGeom>
        </p:spPr>
      </p:pic>
    </p:spTree>
  </p:cSld>
  <p:clrMapOvr>
    <a:masterClrMapping/>
  </p:clrMapOvr>
  <p:timing>
    <p:tnLst>
      <p:par>
        <p:cTn id="1" dur="indefinite" restart="never" nodeType="tmRoot">
          <p:childTnLst>
            <p:seq>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64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endCondLst>
                    <p:cond evt="onNext" delay="0">
                      <p:tgtEl>
                        <p:sldTgt/>
                      </p:tgtEl>
                    </p:cond>
                    <p:cond evt="onPrev" delay="0">
                      <p:tgtEl>
                        <p:sldTgt/>
                      </p:tgtEl>
                    </p:cond>
                  </p:end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a:solidFill>
                  <a:srgbClr val="FFFFFF"/>
                </a:solidFill>
                <a:latin typeface="Source Sans Pro Black"/>
                <a:ea typeface="DejaVu Sans"/>
              </a:rPr>
              <a:t>Emergency Services</a:t>
            </a:r>
            <a:endParaRPr lang="en-US" sz="3200" b="0" strike="noStrike" spc="-1">
              <a:latin typeface="Arial"/>
            </a:endParaRPr>
          </a:p>
        </p:txBody>
      </p:sp>
      <p:sp>
        <p:nvSpPr>
          <p:cNvPr id="109"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110" name="TextShape 3"/>
          <p:cNvSpPr txBox="1"/>
          <p:nvPr/>
        </p:nvSpPr>
        <p:spPr>
          <a:xfrm>
            <a:off x="457200" y="1828800"/>
            <a:ext cx="8778240" cy="3673800"/>
          </a:xfrm>
          <a:prstGeom prst="rect">
            <a:avLst/>
          </a:prstGeom>
          <a:noFill/>
          <a:ln>
            <a:noFill/>
          </a:ln>
        </p:spPr>
        <p:txBody>
          <a:bodyPr lIns="90000" tIns="45000" rIns="90000" bIns="45000"/>
          <a:lstStyle/>
          <a:p>
            <a:r>
              <a:rPr lang="en-US" sz="1800" b="0" strike="noStrike" spc="-1" dirty="0">
                <a:latin typeface="Arial"/>
              </a:rPr>
              <a:t>Many systems still use Analog, so they do not need to be digital decoded.</a:t>
            </a:r>
          </a:p>
          <a:p>
            <a:r>
              <a:rPr lang="en-US" sz="1800" b="0" strike="noStrike" spc="-1" dirty="0">
                <a:latin typeface="Arial"/>
              </a:rPr>
              <a:t>P25 (ACPO-25) is a popular Digital encoder used by emergency services, and thus additional software is needed to decode it. </a:t>
            </a:r>
          </a:p>
          <a:p>
            <a:endParaRPr lang="en-US" sz="1800" b="0" strike="noStrike" spc="-1" dirty="0">
              <a:latin typeface="Arial"/>
            </a:endParaRPr>
          </a:p>
          <a:p>
            <a:endParaRPr lang="en-US" sz="1800" b="0" strike="noStrike" spc="-1" dirty="0">
              <a:latin typeface="Arial"/>
            </a:endParaRPr>
          </a:p>
          <a:p>
            <a:endParaRPr lang="en-US" sz="1800" b="0" strike="noStrike" spc="-1" dirty="0">
              <a:latin typeface="Arial"/>
            </a:endParaRPr>
          </a:p>
          <a:p>
            <a:r>
              <a:rPr lang="en-US" sz="1800" b="0" strike="noStrike" spc="-1" dirty="0">
                <a:latin typeface="Arial"/>
              </a:rPr>
              <a:t>Popular software:</a:t>
            </a:r>
          </a:p>
          <a:p>
            <a:r>
              <a:rPr lang="en-US" sz="1800" b="0" strike="noStrike" spc="-1" dirty="0">
                <a:latin typeface="Arial"/>
              </a:rPr>
              <a:t>DSD+ (2 dongles)</a:t>
            </a:r>
          </a:p>
          <a:p>
            <a:r>
              <a:rPr lang="en-US" sz="1800" b="0" strike="noStrike" spc="-1" dirty="0" err="1">
                <a:latin typeface="Arial"/>
              </a:rPr>
              <a:t>Unitrunker</a:t>
            </a:r>
            <a:r>
              <a:rPr lang="en-US" sz="1800" b="0" strike="noStrike" spc="-1" dirty="0">
                <a:latin typeface="Arial"/>
              </a:rPr>
              <a:t> (2 dongles)</a:t>
            </a:r>
          </a:p>
          <a:p>
            <a:r>
              <a:rPr lang="en-US" sz="1800" b="0" strike="noStrike" spc="-1" dirty="0" err="1">
                <a:latin typeface="Arial"/>
              </a:rPr>
              <a:t>SDRTrunk</a:t>
            </a:r>
            <a:r>
              <a:rPr lang="en-US" sz="1800" b="0" strike="noStrike" spc="-1" dirty="0">
                <a:latin typeface="Arial"/>
              </a:rPr>
              <a:t> </a:t>
            </a:r>
            <a:r>
              <a:rPr lang="en-US" sz="1800" b="0" strike="noStrike" spc="-1" dirty="0" smtClean="0">
                <a:latin typeface="Arial"/>
              </a:rPr>
              <a:t>(1 </a:t>
            </a:r>
            <a:r>
              <a:rPr lang="en-US" sz="1800" b="0" strike="noStrike" spc="-1" dirty="0">
                <a:latin typeface="Arial"/>
              </a:rPr>
              <a:t>dongles)</a:t>
            </a:r>
          </a:p>
          <a:p>
            <a:endParaRPr lang="en-US" sz="1800" b="0" strike="noStrike" spc="-1" dirty="0">
              <a:latin typeface="Arial"/>
            </a:endParaRPr>
          </a:p>
          <a:p>
            <a:endParaRPr lang="en-US" sz="1800" b="0" strike="noStrike" spc="-1" dirty="0">
              <a:latin typeface="Arial"/>
            </a:endParaRPr>
          </a:p>
          <a:p>
            <a:endParaRPr lang="en-US" sz="1800" b="0" strike="noStrike" spc="-1" dirty="0">
              <a:latin typeface="Arial"/>
            </a:endParaRPr>
          </a:p>
          <a:p>
            <a:endParaRPr lang="en-US"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a:solidFill>
                  <a:srgbClr val="FFFFFF"/>
                </a:solidFill>
                <a:latin typeface="Source Sans Pro Black"/>
                <a:ea typeface="DejaVu Sans"/>
              </a:rPr>
              <a:t>ERT Smart Utility Meters</a:t>
            </a:r>
            <a:endParaRPr lang="en-US" sz="3200" b="0" strike="noStrike" spc="-1">
              <a:latin typeface="Arial"/>
            </a:endParaRPr>
          </a:p>
        </p:txBody>
      </p:sp>
      <p:sp>
        <p:nvSpPr>
          <p:cNvPr id="114"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4" name="TextBox 3"/>
          <p:cNvSpPr txBox="1"/>
          <p:nvPr/>
        </p:nvSpPr>
        <p:spPr>
          <a:xfrm>
            <a:off x="392112" y="1673324"/>
            <a:ext cx="9144000" cy="5632311"/>
          </a:xfrm>
          <a:prstGeom prst="rect">
            <a:avLst/>
          </a:prstGeom>
          <a:noFill/>
        </p:spPr>
        <p:txBody>
          <a:bodyPr wrap="square" rtlCol="0">
            <a:spAutoFit/>
          </a:bodyPr>
          <a:lstStyle/>
          <a:p>
            <a:r>
              <a:rPr lang="en-US" dirty="0"/>
              <a:t>Utilities often use "smart meters" to optimize their residential meter reading infrastructure. Smart meters transmit consumption information in the various ISM bands allowing utilities to simply send readers driving through neighborhoods to collect commodity consumption information. One protocol in particular: Encoder Receiver Transmitter by </a:t>
            </a:r>
            <a:r>
              <a:rPr lang="en-US" dirty="0" err="1"/>
              <a:t>Itron</a:t>
            </a:r>
            <a:r>
              <a:rPr lang="en-US" dirty="0"/>
              <a:t> is fairly straight forward to decode and operates in the 900MHz ISM </a:t>
            </a:r>
            <a:r>
              <a:rPr lang="en-US" dirty="0" smtClean="0"/>
              <a:t>band. – </a:t>
            </a:r>
            <a:r>
              <a:rPr lang="en-US" dirty="0" err="1" smtClean="0"/>
              <a:t>rtlamr</a:t>
            </a:r>
            <a:r>
              <a:rPr lang="en-US" dirty="0" smtClean="0"/>
              <a:t> </a:t>
            </a:r>
            <a:r>
              <a:rPr lang="en-US" dirty="0" err="1" smtClean="0"/>
              <a:t>GitHub</a:t>
            </a:r>
            <a:endParaRPr lang="en-US" dirty="0" smtClean="0"/>
          </a:p>
          <a:p>
            <a:endParaRPr lang="en-US" dirty="0"/>
          </a:p>
          <a:p>
            <a:r>
              <a:rPr lang="en-US" dirty="0" smtClean="0">
                <a:hlinkClick r:id="rId2"/>
              </a:rPr>
              <a:t>https://github.com/bemasher/rtlamr</a:t>
            </a:r>
            <a:endParaRPr lang="en-US" dirty="0" smtClean="0"/>
          </a:p>
          <a:p>
            <a:endParaRPr lang="en-US" dirty="0"/>
          </a:p>
          <a:p>
            <a:r>
              <a:rPr lang="en-US" dirty="0" smtClean="0"/>
              <a:t>Works for both Windows and Linux</a:t>
            </a:r>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a:solidFill>
                  <a:srgbClr val="FFFFFF"/>
                </a:solidFill>
                <a:latin typeface="Source Sans Pro Black"/>
                <a:ea typeface="DejaVu Sans"/>
              </a:rPr>
              <a:t>ERT Smart Utility Meters</a:t>
            </a:r>
            <a:endParaRPr lang="en-US" sz="3200" b="0" strike="noStrike" spc="-1">
              <a:latin typeface="Arial"/>
            </a:endParaRPr>
          </a:p>
        </p:txBody>
      </p:sp>
      <p:sp>
        <p:nvSpPr>
          <p:cNvPr id="114"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pic>
        <p:nvPicPr>
          <p:cNvPr id="5" name="Picture 4" descr="ert.png"/>
          <p:cNvPicPr>
            <a:picLocks noChangeAspect="1"/>
          </p:cNvPicPr>
          <p:nvPr/>
        </p:nvPicPr>
        <p:blipFill>
          <a:blip r:embed="rId2" cstate="print"/>
          <a:stretch>
            <a:fillRect/>
          </a:stretch>
        </p:blipFill>
        <p:spPr>
          <a:xfrm>
            <a:off x="-1" y="1493836"/>
            <a:ext cx="10080625" cy="5516813"/>
          </a:xfrm>
          <a:prstGeom prst="rect">
            <a:avLst/>
          </a:prstGeom>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a:solidFill>
                  <a:srgbClr val="FFFFFF"/>
                </a:solidFill>
                <a:latin typeface="Source Sans Pro Black"/>
                <a:ea typeface="DejaVu Sans"/>
              </a:rPr>
              <a:t>What is Software-Defined-Radio</a:t>
            </a:r>
            <a:endParaRPr lang="en-US" sz="3200" b="0" strike="noStrike" spc="-1">
              <a:latin typeface="Arial"/>
            </a:endParaRPr>
          </a:p>
        </p:txBody>
      </p:sp>
      <p:sp>
        <p:nvSpPr>
          <p:cNvPr id="84"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85" name="CustomShape 3"/>
          <p:cNvSpPr/>
          <p:nvPr/>
        </p:nvSpPr>
        <p:spPr>
          <a:xfrm>
            <a:off x="365760" y="1645919"/>
            <a:ext cx="8228880" cy="487711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lnSpc>
                <a:spcPct val="100000"/>
              </a:lnSpc>
            </a:pPr>
            <a:r>
              <a:rPr lang="en-US" sz="1800" b="0" strike="noStrike" spc="-1" dirty="0">
                <a:solidFill>
                  <a:srgbClr val="000000"/>
                </a:solidFill>
                <a:latin typeface="Arial"/>
                <a:ea typeface="DejaVu Sans"/>
              </a:rPr>
              <a:t>Software Defined Radio is radio that is determined by software, as opposed to “hardware radio”. Fixed radio can only tune to a specific frequency and/or protocol (AM/FM car stereo, Ham Radio, Walkie-talkie</a:t>
            </a:r>
            <a:r>
              <a:rPr lang="en-US" sz="1800" b="0" strike="noStrike" spc="-1" dirty="0" smtClean="0">
                <a:solidFill>
                  <a:srgbClr val="000000"/>
                </a:solidFill>
                <a:latin typeface="Arial"/>
                <a:ea typeface="DejaVu Sans"/>
              </a:rPr>
              <a:t>.) With software-defined-radio, software can be written to tune to specific frequencies the SDR supports and can decode traffic. </a:t>
            </a:r>
            <a:endParaRPr lang="en-US" sz="1800" b="0" strike="noStrike" spc="-1" dirty="0">
              <a:latin typeface="Arial"/>
            </a:endParaRPr>
          </a:p>
          <a:p>
            <a:pPr>
              <a:lnSpc>
                <a:spcPct val="100000"/>
              </a:lnSpc>
            </a:pPr>
            <a:endParaRPr lang="en-US" sz="1800" b="0" strike="noStrike" spc="-1" dirty="0">
              <a:latin typeface="Arial"/>
            </a:endParaRPr>
          </a:p>
          <a:p>
            <a:pPr>
              <a:lnSpc>
                <a:spcPct val="100000"/>
              </a:lnSpc>
              <a:buFont typeface="Arial" pitchFamily="34" charset="0"/>
              <a:buChar char="•"/>
            </a:pPr>
            <a:r>
              <a:rPr lang="en-US" sz="1800" b="0" strike="noStrike" spc="-1" dirty="0" smtClean="0">
                <a:solidFill>
                  <a:srgbClr val="000000"/>
                </a:solidFill>
                <a:latin typeface="Arial"/>
                <a:ea typeface="DejaVu Sans"/>
              </a:rPr>
              <a:t>RTL-SDR (receive only, 24 – 1700 MHz)</a:t>
            </a:r>
            <a:endParaRPr lang="en-US" sz="1800" b="0" strike="noStrike" spc="-1" dirty="0">
              <a:latin typeface="Arial"/>
            </a:endParaRPr>
          </a:p>
          <a:p>
            <a:pPr>
              <a:lnSpc>
                <a:spcPct val="100000"/>
              </a:lnSpc>
              <a:buFont typeface="Arial" pitchFamily="34" charset="0"/>
              <a:buChar char="•"/>
            </a:pPr>
            <a:r>
              <a:rPr lang="en-US" sz="1800" b="0" strike="noStrike" spc="-1" dirty="0" err="1" smtClean="0">
                <a:solidFill>
                  <a:srgbClr val="000000"/>
                </a:solidFill>
                <a:latin typeface="Arial"/>
                <a:ea typeface="DejaVu Sans"/>
              </a:rPr>
              <a:t>HackRF</a:t>
            </a:r>
            <a:r>
              <a:rPr lang="en-US" sz="1800" b="0" strike="noStrike" spc="-1" dirty="0" smtClean="0">
                <a:solidFill>
                  <a:srgbClr val="000000"/>
                </a:solidFill>
                <a:latin typeface="Arial"/>
                <a:ea typeface="DejaVu Sans"/>
              </a:rPr>
              <a:t> (send and receive half-duplex, 1 – 6000 MHz)</a:t>
            </a:r>
            <a:endParaRPr lang="en-US" sz="1800" b="0" strike="noStrike" spc="-1" dirty="0">
              <a:latin typeface="Arial"/>
            </a:endParaRPr>
          </a:p>
          <a:p>
            <a:pPr>
              <a:buFont typeface="Arial" pitchFamily="34" charset="0"/>
              <a:buChar char="•"/>
            </a:pPr>
            <a:r>
              <a:rPr lang="en-US" sz="1800" b="0" strike="noStrike" spc="-1" dirty="0" err="1" smtClean="0">
                <a:solidFill>
                  <a:srgbClr val="000000"/>
                </a:solidFill>
                <a:latin typeface="Arial"/>
                <a:ea typeface="DejaVu Sans"/>
              </a:rPr>
              <a:t>BladeRF</a:t>
            </a:r>
            <a:r>
              <a:rPr lang="en-US" spc="-1" dirty="0">
                <a:solidFill>
                  <a:srgbClr val="000000"/>
                </a:solidFill>
              </a:rPr>
              <a:t> </a:t>
            </a:r>
            <a:r>
              <a:rPr lang="en-US" spc="-1" dirty="0" smtClean="0">
                <a:solidFill>
                  <a:srgbClr val="000000"/>
                </a:solidFill>
              </a:rPr>
              <a:t>(Send and receive full duplex, 70 </a:t>
            </a:r>
            <a:r>
              <a:rPr lang="en-US" spc="-1" dirty="0">
                <a:solidFill>
                  <a:srgbClr val="000000"/>
                </a:solidFill>
              </a:rPr>
              <a:t>– 6000 </a:t>
            </a:r>
            <a:r>
              <a:rPr lang="en-US" spc="-1" dirty="0" smtClean="0">
                <a:solidFill>
                  <a:srgbClr val="000000"/>
                </a:solidFill>
              </a:rPr>
              <a:t>MHZ)</a:t>
            </a:r>
            <a:endParaRPr lang="en-US" sz="1800" b="0" strike="noStrike" spc="-1" dirty="0">
              <a:latin typeface="Arial"/>
            </a:endParaRPr>
          </a:p>
          <a:p>
            <a:pPr>
              <a:lnSpc>
                <a:spcPct val="100000"/>
              </a:lnSpc>
              <a:buFont typeface="Arial" pitchFamily="34" charset="0"/>
              <a:buChar char="•"/>
            </a:pPr>
            <a:r>
              <a:rPr lang="en-US" sz="1800" b="0" strike="noStrike" spc="-1" dirty="0" smtClean="0">
                <a:solidFill>
                  <a:srgbClr val="000000"/>
                </a:solidFill>
                <a:latin typeface="Arial"/>
                <a:ea typeface="DejaVu Sans"/>
              </a:rPr>
              <a:t>USRP (Many different models up to 6GHz)</a:t>
            </a:r>
            <a:endParaRPr lang="en-US" sz="1800" b="0" strike="noStrike" spc="-1" dirty="0">
              <a:latin typeface="Arial"/>
            </a:endParaRPr>
          </a:p>
          <a:p>
            <a:pPr>
              <a:buFont typeface="Arial" pitchFamily="34" charset="0"/>
              <a:buChar char="•"/>
            </a:pPr>
            <a:r>
              <a:rPr lang="en-US" sz="1800" b="0" strike="noStrike" spc="-1" dirty="0" err="1" smtClean="0">
                <a:solidFill>
                  <a:srgbClr val="000000"/>
                </a:solidFill>
                <a:latin typeface="Arial"/>
                <a:ea typeface="DejaVu Sans"/>
              </a:rPr>
              <a:t>FunCube</a:t>
            </a:r>
            <a:r>
              <a:rPr lang="en-US" spc="-1" dirty="0" smtClean="0">
                <a:solidFill>
                  <a:srgbClr val="000000"/>
                </a:solidFill>
              </a:rPr>
              <a:t> </a:t>
            </a:r>
            <a:r>
              <a:rPr lang="en-US" spc="-1" dirty="0" smtClean="0">
                <a:solidFill>
                  <a:srgbClr val="000000"/>
                </a:solidFill>
              </a:rPr>
              <a:t>Pro Dongle </a:t>
            </a:r>
            <a:r>
              <a:rPr lang="en-US" spc="-1" dirty="0" smtClean="0">
                <a:solidFill>
                  <a:srgbClr val="000000"/>
                </a:solidFill>
              </a:rPr>
              <a:t>(receive only, 150kHz </a:t>
            </a:r>
            <a:r>
              <a:rPr lang="en-US" spc="-1" dirty="0" smtClean="0">
                <a:solidFill>
                  <a:srgbClr val="000000"/>
                </a:solidFill>
              </a:rPr>
              <a:t>to </a:t>
            </a:r>
            <a:r>
              <a:rPr lang="en-US" spc="-1" dirty="0" smtClean="0">
                <a:solidFill>
                  <a:srgbClr val="000000"/>
                </a:solidFill>
              </a:rPr>
              <a:t>1.9GHz)</a:t>
            </a:r>
            <a:endParaRPr lang="en-US" sz="1800" b="0" strike="noStrike" spc="-1" dirty="0" smtClean="0">
              <a:solidFill>
                <a:srgbClr val="000000"/>
              </a:solidFill>
              <a:latin typeface="Arial"/>
              <a:ea typeface="DejaVu Sans"/>
            </a:endParaRPr>
          </a:p>
          <a:p>
            <a:pPr>
              <a:lnSpc>
                <a:spcPct val="100000"/>
              </a:lnSpc>
              <a:buFont typeface="Arial" pitchFamily="34" charset="0"/>
              <a:buChar char="•"/>
            </a:pPr>
            <a:r>
              <a:rPr lang="en-US" spc="-1" dirty="0" err="1" smtClean="0">
                <a:solidFill>
                  <a:srgbClr val="000000"/>
                </a:solidFill>
                <a:latin typeface="Arial"/>
              </a:rPr>
              <a:t>AirSpy</a:t>
            </a:r>
            <a:r>
              <a:rPr lang="en-US" spc="-1" dirty="0" smtClean="0">
                <a:solidFill>
                  <a:srgbClr val="000000"/>
                </a:solidFill>
                <a:latin typeface="Arial"/>
              </a:rPr>
              <a:t> (multiple models)</a:t>
            </a:r>
            <a:endParaRPr lang="en-US"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a:solidFill>
                  <a:srgbClr val="FFFFFF"/>
                </a:solidFill>
                <a:latin typeface="Source Sans Pro Black"/>
                <a:ea typeface="DejaVu Sans"/>
              </a:rPr>
              <a:t>TPMS – Tire Pressure Monitor System</a:t>
            </a:r>
            <a:endParaRPr lang="en-US" sz="3200" b="0" strike="noStrike" spc="-1">
              <a:latin typeface="Arial"/>
            </a:endParaRPr>
          </a:p>
        </p:txBody>
      </p:sp>
      <p:sp>
        <p:nvSpPr>
          <p:cNvPr id="116"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4" name="TextBox 3"/>
          <p:cNvSpPr txBox="1"/>
          <p:nvPr/>
        </p:nvSpPr>
        <p:spPr>
          <a:xfrm>
            <a:off x="239712" y="1646237"/>
            <a:ext cx="9525000" cy="2862322"/>
          </a:xfrm>
          <a:prstGeom prst="rect">
            <a:avLst/>
          </a:prstGeom>
          <a:noFill/>
        </p:spPr>
        <p:txBody>
          <a:bodyPr wrap="square" rtlCol="0">
            <a:spAutoFit/>
          </a:bodyPr>
          <a:lstStyle/>
          <a:p>
            <a:r>
              <a:rPr lang="en-US" dirty="0" smtClean="0"/>
              <a:t>In 2008 Congress mandated that all new tires include wireless TPMS. With this, tire pressure can be read wirelessly for the purpose of safety and ease of use. </a:t>
            </a:r>
          </a:p>
          <a:p>
            <a:endParaRPr lang="en-US" dirty="0"/>
          </a:p>
          <a:p>
            <a:r>
              <a:rPr lang="en-US" dirty="0" smtClean="0"/>
              <a:t>Downside: No encryption, every tire has a unique code. This can be used to spy on someone’s driving habits and location.</a:t>
            </a:r>
          </a:p>
          <a:p>
            <a:endParaRPr lang="en-US" dirty="0"/>
          </a:p>
          <a:p>
            <a:r>
              <a:rPr lang="en-US" dirty="0" smtClean="0"/>
              <a:t>Usually transmits on 315 MHz or 433 Mhz. You can use rtl_433 to decode some manufacturers’ TPMS encoding.  </a:t>
            </a:r>
          </a:p>
          <a:p>
            <a:r>
              <a:rPr lang="en-US" dirty="0" smtClean="0">
                <a:hlinkClick r:id="rId2"/>
              </a:rPr>
              <a:t>https://github.com/merbanan/rtl_433</a:t>
            </a:r>
            <a:endParaRPr lang="en-US" dirty="0" smtClean="0"/>
          </a:p>
          <a:p>
            <a:endParaRPr lang="en-US" dirty="0"/>
          </a:p>
        </p:txBody>
      </p:sp>
      <p:pic>
        <p:nvPicPr>
          <p:cNvPr id="5" name="Picture 4" descr="tpms.png"/>
          <p:cNvPicPr>
            <a:picLocks noChangeAspect="1"/>
          </p:cNvPicPr>
          <p:nvPr/>
        </p:nvPicPr>
        <p:blipFill>
          <a:blip r:embed="rId3" cstate="print"/>
          <a:stretch>
            <a:fillRect/>
          </a:stretch>
        </p:blipFill>
        <p:spPr>
          <a:xfrm>
            <a:off x="0" y="4541837"/>
            <a:ext cx="10080625" cy="2127773"/>
          </a:xfrm>
          <a:prstGeom prst="rect">
            <a:avLst/>
          </a:prstGeom>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dirty="0" smtClean="0">
                <a:solidFill>
                  <a:srgbClr val="FFFFFF"/>
                </a:solidFill>
                <a:latin typeface="Source Sans Pro Black"/>
                <a:ea typeface="DejaVu Sans"/>
              </a:rPr>
              <a:t>Wireless Pagers</a:t>
            </a:r>
          </a:p>
        </p:txBody>
      </p:sp>
      <p:sp>
        <p:nvSpPr>
          <p:cNvPr id="112"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4" name="TextBox 3"/>
          <p:cNvSpPr txBox="1"/>
          <p:nvPr/>
        </p:nvSpPr>
        <p:spPr>
          <a:xfrm>
            <a:off x="468312" y="1646238"/>
            <a:ext cx="9220200" cy="5078313"/>
          </a:xfrm>
          <a:prstGeom prst="rect">
            <a:avLst/>
          </a:prstGeom>
          <a:noFill/>
        </p:spPr>
        <p:txBody>
          <a:bodyPr wrap="square" rtlCol="0">
            <a:spAutoFit/>
          </a:bodyPr>
          <a:lstStyle/>
          <a:p>
            <a:r>
              <a:rPr lang="en-US" dirty="0" smtClean="0"/>
              <a:t>Despite their age, wireless pagers are still in use today, especially by hospitals. Pagers will usually use one of three protocols:</a:t>
            </a:r>
          </a:p>
          <a:p>
            <a:pPr>
              <a:buFont typeface="Arial" pitchFamily="34" charset="0"/>
              <a:buChar char="•"/>
            </a:pPr>
            <a:r>
              <a:rPr lang="en-US" dirty="0" smtClean="0"/>
              <a:t>POCSAG (Post Office Code Standardization Advisory Group)</a:t>
            </a:r>
          </a:p>
          <a:p>
            <a:pPr>
              <a:buFont typeface="Arial" pitchFamily="34" charset="0"/>
              <a:buChar char="•"/>
            </a:pPr>
            <a:r>
              <a:rPr lang="en-US" dirty="0" smtClean="0"/>
              <a:t>FLEX (</a:t>
            </a:r>
            <a:r>
              <a:rPr lang="en-US" dirty="0"/>
              <a:t>Flexible Wide Area Paging </a:t>
            </a:r>
            <a:r>
              <a:rPr lang="en-US" dirty="0" smtClean="0"/>
              <a:t>Protocol)</a:t>
            </a:r>
          </a:p>
          <a:p>
            <a:pPr>
              <a:buFont typeface="Arial" pitchFamily="34" charset="0"/>
              <a:buChar char="•"/>
            </a:pPr>
            <a:r>
              <a:rPr lang="en-US" dirty="0" smtClean="0"/>
              <a:t>ERMES (European Radio Message System)</a:t>
            </a:r>
          </a:p>
          <a:p>
            <a:endParaRPr lang="en-US" dirty="0"/>
          </a:p>
          <a:p>
            <a:r>
              <a:rPr lang="en-US" dirty="0" smtClean="0"/>
              <a:t>In America pager signals can bee seen around 929 – 931MHz, with some around 450 </a:t>
            </a:r>
            <a:r>
              <a:rPr lang="en-US" dirty="0" err="1" smtClean="0"/>
              <a:t>MHz.</a:t>
            </a:r>
            <a:r>
              <a:rPr lang="en-US" dirty="0" smtClean="0"/>
              <a:t> I have only seen FLEX where I live, and POCSAG is common in UK, Europe, some places in America. ERMES is sparsely used in a few European countries.</a:t>
            </a:r>
          </a:p>
          <a:p>
            <a:endParaRPr lang="en-US" dirty="0"/>
          </a:p>
          <a:p>
            <a:endParaRPr lang="en-US" dirty="0" smtClean="0"/>
          </a:p>
          <a:p>
            <a:r>
              <a:rPr lang="en-US" dirty="0" smtClean="0"/>
              <a:t>Tools: </a:t>
            </a:r>
          </a:p>
          <a:p>
            <a:pPr>
              <a:buFont typeface="Arial" pitchFamily="34" charset="0"/>
              <a:buChar char="•"/>
            </a:pPr>
            <a:r>
              <a:rPr lang="en-US" dirty="0" smtClean="0"/>
              <a:t>PDW (Pager Decoder for Windows)</a:t>
            </a:r>
          </a:p>
          <a:p>
            <a:pPr>
              <a:buFont typeface="Arial" pitchFamily="34" charset="0"/>
              <a:buChar char="•"/>
            </a:pPr>
            <a:r>
              <a:rPr lang="en-US" dirty="0" err="1" smtClean="0"/>
              <a:t>Multimon-ng</a:t>
            </a:r>
            <a:r>
              <a:rPr lang="en-US" dirty="0" smtClean="0"/>
              <a:t> (Linux)</a:t>
            </a:r>
          </a:p>
          <a:p>
            <a:endParaRPr lang="en-US" dirty="0"/>
          </a:p>
          <a:p>
            <a:r>
              <a:rPr lang="en-US" dirty="0" smtClean="0"/>
              <a:t>You will need to pipe audio into the decoder. This can be done via Line-in to Audio out, Stereo Mixer, VB-Cable, </a:t>
            </a:r>
            <a:r>
              <a:rPr lang="en-US" dirty="0" err="1" smtClean="0"/>
              <a:t>pulseaudio</a:t>
            </a:r>
            <a:r>
              <a:rPr lang="en-US" dirty="0" smtClean="0"/>
              <a:t>, etc.</a:t>
            </a:r>
            <a:endParaRPr lang="en-US" dirty="0"/>
          </a:p>
          <a:p>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dirty="0" smtClean="0">
                <a:solidFill>
                  <a:srgbClr val="FFFFFF"/>
                </a:solidFill>
                <a:latin typeface="Source Sans Pro Black"/>
                <a:ea typeface="DejaVu Sans"/>
              </a:rPr>
              <a:t>Wireless Pagers</a:t>
            </a:r>
          </a:p>
        </p:txBody>
      </p:sp>
      <p:sp>
        <p:nvSpPr>
          <p:cNvPr id="112"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4" name="TextBox 3"/>
          <p:cNvSpPr txBox="1"/>
          <p:nvPr/>
        </p:nvSpPr>
        <p:spPr>
          <a:xfrm>
            <a:off x="468311" y="1646237"/>
            <a:ext cx="9612313" cy="369332"/>
          </a:xfrm>
          <a:prstGeom prst="rect">
            <a:avLst/>
          </a:prstGeom>
          <a:noFill/>
        </p:spPr>
        <p:txBody>
          <a:bodyPr wrap="square" rtlCol="0">
            <a:spAutoFit/>
          </a:bodyPr>
          <a:lstStyle/>
          <a:p>
            <a:r>
              <a:rPr lang="en-US" dirty="0" smtClean="0"/>
              <a:t>Usually best to find a signal in SDR#/GQRX first. Below is what a FLEX pager sounds like:</a:t>
            </a:r>
          </a:p>
        </p:txBody>
      </p:sp>
      <p:pic>
        <p:nvPicPr>
          <p:cNvPr id="5" name="pager.mp4">
            <a:hlinkClick r:id="" action="ppaction://media"/>
          </p:cNvPr>
          <p:cNvPicPr>
            <a:picLocks noRot="1" noChangeAspect="1"/>
          </p:cNvPicPr>
          <p:nvPr>
            <a:videoFile r:link="rId1"/>
          </p:nvPr>
        </p:nvPicPr>
        <p:blipFill>
          <a:blip r:embed="rId3" cstate="print"/>
          <a:stretch>
            <a:fillRect/>
          </a:stretch>
        </p:blipFill>
        <p:spPr>
          <a:xfrm>
            <a:off x="544512" y="2027237"/>
            <a:ext cx="8164512" cy="5102820"/>
          </a:xfrm>
          <a:prstGeom prst="rect">
            <a:avLst/>
          </a:prstGeom>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p:cTn id="7" dur="1" fill="hold"/>
                                        <p:tgtEl>
                                          <p:spTgt spid="5"/>
                                        </p:tgtEl>
                                      </p:cBhvr>
                                    </p:cmd>
                                  </p:childTnLst>
                                </p:cTn>
                              </p:par>
                            </p:childTnLst>
                          </p:cTn>
                        </p:par>
                      </p:childTnLst>
                    </p:cTn>
                  </p:par>
                </p:childTnLst>
              </p:cTn>
              <p:nextCondLst>
                <p:cond evt="onClick" delay="0">
                  <p:tgtEl>
                    <p:spTgt spid="5"/>
                  </p:tgtEl>
                </p:cond>
              </p:nextCondLst>
            </p:seq>
            <p:video>
              <p:cMediaNode>
                <p:cTn id="8" fill="hold" display="0">
                  <p:stCondLst>
                    <p:cond delay="indefinite"/>
                  </p:stCondLst>
                  <p:endCondLst>
                    <p:cond evt="onNext" delay="0">
                      <p:tgtEl>
                        <p:sldTgt/>
                      </p:tgtEl>
                    </p:cond>
                    <p:cond evt="onPrev" delay="0">
                      <p:tgtEl>
                        <p:sldTgt/>
                      </p:tgtEl>
                    </p:cond>
                  </p:endCondLst>
                </p:cTn>
                <p:tgtEl>
                  <p:spTgt spid="5"/>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ea typeface="DejaVu Sans"/>
              </a:rPr>
              <a:t>Setting up PDW</a:t>
            </a:r>
            <a:endParaRPr lang="en-US" sz="3200" b="1" strike="noStrike" spc="-1" dirty="0" smtClean="0">
              <a:solidFill>
                <a:srgbClr val="FFFFFF"/>
              </a:solidFill>
              <a:latin typeface="Source Sans Pro Black"/>
              <a:ea typeface="DejaVu Sans"/>
            </a:endParaRPr>
          </a:p>
        </p:txBody>
      </p:sp>
      <p:sp>
        <p:nvSpPr>
          <p:cNvPr id="112"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4" name="TextBox 3"/>
          <p:cNvSpPr txBox="1"/>
          <p:nvPr/>
        </p:nvSpPr>
        <p:spPr>
          <a:xfrm>
            <a:off x="468312" y="1646238"/>
            <a:ext cx="9220200" cy="923330"/>
          </a:xfrm>
          <a:prstGeom prst="rect">
            <a:avLst/>
          </a:prstGeom>
          <a:noFill/>
        </p:spPr>
        <p:txBody>
          <a:bodyPr wrap="square" rtlCol="0">
            <a:spAutoFit/>
          </a:bodyPr>
          <a:lstStyle/>
          <a:p>
            <a:r>
              <a:rPr lang="en-US" dirty="0" smtClean="0"/>
              <a:t>Make sure that interface setting  is set to your soundcard or virtual cable, and that POCSAG and FLEX are checked off:</a:t>
            </a:r>
            <a:endParaRPr lang="en-US" dirty="0"/>
          </a:p>
          <a:p>
            <a:endParaRPr lang="en-US" dirty="0"/>
          </a:p>
        </p:txBody>
      </p:sp>
      <p:pic>
        <p:nvPicPr>
          <p:cNvPr id="3074" name="Picture 2" descr="E:\LETHAL SDR\LETHAL SDR\pocsag 1.PNG"/>
          <p:cNvPicPr>
            <a:picLocks noChangeAspect="1" noChangeArrowheads="1"/>
          </p:cNvPicPr>
          <p:nvPr/>
        </p:nvPicPr>
        <p:blipFill>
          <a:blip r:embed="rId2" cstate="print"/>
          <a:srcRect/>
          <a:stretch>
            <a:fillRect/>
          </a:stretch>
        </p:blipFill>
        <p:spPr bwMode="auto">
          <a:xfrm>
            <a:off x="0" y="2408237"/>
            <a:ext cx="5040312" cy="4152015"/>
          </a:xfrm>
          <a:prstGeom prst="rect">
            <a:avLst/>
          </a:prstGeom>
          <a:noFill/>
        </p:spPr>
      </p:pic>
      <p:pic>
        <p:nvPicPr>
          <p:cNvPr id="3075" name="Picture 3" descr="E:\LETHAL SDR\LETHAL SDR\pocsag 2.PNG"/>
          <p:cNvPicPr>
            <a:picLocks noChangeAspect="1" noChangeArrowheads="1"/>
          </p:cNvPicPr>
          <p:nvPr/>
        </p:nvPicPr>
        <p:blipFill>
          <a:blip r:embed="rId3" cstate="print"/>
          <a:srcRect/>
          <a:stretch>
            <a:fillRect/>
          </a:stretch>
        </p:blipFill>
        <p:spPr bwMode="auto">
          <a:xfrm>
            <a:off x="5345112" y="2789237"/>
            <a:ext cx="4287348" cy="3276600"/>
          </a:xfrm>
          <a:prstGeom prst="rect">
            <a:avLst/>
          </a:prstGeom>
          <a:noFill/>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ea typeface="DejaVu Sans"/>
              </a:rPr>
              <a:t>Setting up PDW</a:t>
            </a:r>
            <a:endParaRPr lang="en-US" sz="3200" b="1" strike="noStrike" spc="-1" dirty="0" smtClean="0">
              <a:solidFill>
                <a:srgbClr val="FFFFFF"/>
              </a:solidFill>
              <a:latin typeface="Source Sans Pro Black"/>
              <a:ea typeface="DejaVu Sans"/>
            </a:endParaRPr>
          </a:p>
        </p:txBody>
      </p:sp>
      <p:sp>
        <p:nvSpPr>
          <p:cNvPr id="112"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4" name="TextBox 3"/>
          <p:cNvSpPr txBox="1"/>
          <p:nvPr/>
        </p:nvSpPr>
        <p:spPr>
          <a:xfrm>
            <a:off x="468312" y="1646238"/>
            <a:ext cx="9220200" cy="923330"/>
          </a:xfrm>
          <a:prstGeom prst="rect">
            <a:avLst/>
          </a:prstGeom>
          <a:noFill/>
        </p:spPr>
        <p:txBody>
          <a:bodyPr wrap="square" rtlCol="0">
            <a:spAutoFit/>
          </a:bodyPr>
          <a:lstStyle/>
          <a:p>
            <a:r>
              <a:rPr lang="en-US" dirty="0" smtClean="0"/>
              <a:t>Decoding will occur automatically if you are tuned to a Pager signal. You tune to the signal with your spectrum analyzer, not PDW itself. </a:t>
            </a:r>
            <a:endParaRPr lang="en-US" dirty="0"/>
          </a:p>
          <a:p>
            <a:endParaRPr lang="en-US" dirty="0"/>
          </a:p>
        </p:txBody>
      </p:sp>
      <p:pic>
        <p:nvPicPr>
          <p:cNvPr id="4098" name="Picture 2" descr="C:\Users\Patrick Mulvey\Documents\Hacker Warehouse\pager decoding\pager 3.PNG"/>
          <p:cNvPicPr>
            <a:picLocks noChangeAspect="1" noChangeArrowheads="1"/>
          </p:cNvPicPr>
          <p:nvPr/>
        </p:nvPicPr>
        <p:blipFill>
          <a:blip r:embed="rId2" cstate="print"/>
          <a:srcRect/>
          <a:stretch>
            <a:fillRect/>
          </a:stretch>
        </p:blipFill>
        <p:spPr bwMode="auto">
          <a:xfrm>
            <a:off x="0" y="2408237"/>
            <a:ext cx="9894887" cy="4556955"/>
          </a:xfrm>
          <a:prstGeom prst="rect">
            <a:avLst/>
          </a:prstGeom>
          <a:noFill/>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ea typeface="DejaVu Sans"/>
              </a:rPr>
              <a:t>Juicy stuff found</a:t>
            </a:r>
            <a:endParaRPr lang="en-US" sz="3200" b="1" strike="noStrike" spc="-1" dirty="0" smtClean="0">
              <a:solidFill>
                <a:srgbClr val="FFFFFF"/>
              </a:solidFill>
              <a:latin typeface="Source Sans Pro Black"/>
              <a:ea typeface="DejaVu Sans"/>
            </a:endParaRPr>
          </a:p>
        </p:txBody>
      </p:sp>
      <p:sp>
        <p:nvSpPr>
          <p:cNvPr id="112"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4" name="TextBox 3"/>
          <p:cNvSpPr txBox="1"/>
          <p:nvPr/>
        </p:nvSpPr>
        <p:spPr>
          <a:xfrm>
            <a:off x="315912" y="1646238"/>
            <a:ext cx="9220200" cy="923330"/>
          </a:xfrm>
          <a:prstGeom prst="rect">
            <a:avLst/>
          </a:prstGeom>
          <a:noFill/>
        </p:spPr>
        <p:txBody>
          <a:bodyPr wrap="square" rtlCol="0">
            <a:spAutoFit/>
          </a:bodyPr>
          <a:lstStyle/>
          <a:p>
            <a:r>
              <a:rPr lang="en-US" dirty="0" smtClean="0"/>
              <a:t>Many Pagers are unencrypted, Though FLEX does support encryption, it was not being used at my local hospital. If you listen long enough, you can find PII. </a:t>
            </a:r>
            <a:endParaRPr lang="en-US" dirty="0"/>
          </a:p>
          <a:p>
            <a:endParaRPr lang="en-US" dirty="0"/>
          </a:p>
        </p:txBody>
      </p:sp>
      <p:pic>
        <p:nvPicPr>
          <p:cNvPr id="5123" name="Picture 3" descr="E:\LETHAL SDR\LETHAL SDR\pager message 2.PNG"/>
          <p:cNvPicPr>
            <a:picLocks noChangeAspect="1" noChangeArrowheads="1"/>
          </p:cNvPicPr>
          <p:nvPr/>
        </p:nvPicPr>
        <p:blipFill>
          <a:blip r:embed="rId2" cstate="print"/>
          <a:srcRect/>
          <a:stretch>
            <a:fillRect/>
          </a:stretch>
        </p:blipFill>
        <p:spPr bwMode="auto">
          <a:xfrm>
            <a:off x="239712" y="3398837"/>
            <a:ext cx="6646863" cy="790575"/>
          </a:xfrm>
          <a:prstGeom prst="rect">
            <a:avLst/>
          </a:prstGeom>
          <a:noFill/>
        </p:spPr>
      </p:pic>
      <p:pic>
        <p:nvPicPr>
          <p:cNvPr id="5124" name="Picture 4" descr="E:\LETHAL SDR\LETHAL SDR\pager message 3.PNG"/>
          <p:cNvPicPr>
            <a:picLocks noChangeAspect="1" noChangeArrowheads="1"/>
          </p:cNvPicPr>
          <p:nvPr/>
        </p:nvPicPr>
        <p:blipFill>
          <a:blip r:embed="rId3" cstate="print"/>
          <a:srcRect/>
          <a:stretch>
            <a:fillRect/>
          </a:stretch>
        </p:blipFill>
        <p:spPr bwMode="auto">
          <a:xfrm>
            <a:off x="227013" y="4846637"/>
            <a:ext cx="9853612" cy="762000"/>
          </a:xfrm>
          <a:prstGeom prst="rect">
            <a:avLst/>
          </a:prstGeom>
          <a:noFill/>
        </p:spPr>
      </p:pic>
      <p:pic>
        <p:nvPicPr>
          <p:cNvPr id="4098" name="Picture 2" descr="E:\LETHAL SDR\LETHAL SDR\pager message 1.PNG"/>
          <p:cNvPicPr>
            <a:picLocks noChangeAspect="1" noChangeArrowheads="1"/>
          </p:cNvPicPr>
          <p:nvPr/>
        </p:nvPicPr>
        <p:blipFill>
          <a:blip r:embed="rId4" cstate="print"/>
          <a:srcRect/>
          <a:stretch>
            <a:fillRect/>
          </a:stretch>
        </p:blipFill>
        <p:spPr bwMode="auto">
          <a:xfrm>
            <a:off x="239712" y="2255837"/>
            <a:ext cx="9666287" cy="904875"/>
          </a:xfrm>
          <a:prstGeom prst="rect">
            <a:avLst/>
          </a:prstGeom>
          <a:noFill/>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dirty="0" smtClean="0">
                <a:solidFill>
                  <a:srgbClr val="FFFFFF"/>
                </a:solidFill>
                <a:latin typeface="Source Sans Pro Black"/>
                <a:ea typeface="DejaVu Sans"/>
              </a:rPr>
              <a:t>Cordless Phones</a:t>
            </a:r>
            <a:endParaRPr lang="en-US" sz="3200" spc="-1" dirty="0">
              <a:latin typeface="Arial"/>
            </a:endParaRPr>
          </a:p>
        </p:txBody>
      </p:sp>
      <p:sp>
        <p:nvSpPr>
          <p:cNvPr id="118"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4" name="TextBox 3"/>
          <p:cNvSpPr txBox="1"/>
          <p:nvPr/>
        </p:nvSpPr>
        <p:spPr>
          <a:xfrm>
            <a:off x="315912" y="1722437"/>
            <a:ext cx="9525000" cy="2308324"/>
          </a:xfrm>
          <a:prstGeom prst="rect">
            <a:avLst/>
          </a:prstGeom>
          <a:noFill/>
        </p:spPr>
        <p:txBody>
          <a:bodyPr wrap="square" rtlCol="0">
            <a:spAutoFit/>
          </a:bodyPr>
          <a:lstStyle/>
          <a:p>
            <a:r>
              <a:rPr lang="en-US" dirty="0" smtClean="0"/>
              <a:t>Many cordless phones use DECT 6.0 in America, which occurs at 1.9 GHz. This is outside the range of the R820T/2 driver but is possible to listen to using an E4000 model. Aside from DECT, many cordless phones will use the ISM bands (900MHz, 2.4GHz, 5.GHz). 900MHz is within the range of the RTL-SDR.</a:t>
            </a:r>
          </a:p>
          <a:p>
            <a:endParaRPr lang="en-US" dirty="0" smtClean="0"/>
          </a:p>
          <a:p>
            <a:r>
              <a:rPr lang="en-US" dirty="0" smtClean="0"/>
              <a:t>Many of these phones use no encryption, and some are not even digital encoded, meaning you can listen to phone calls with just a spectrum analyzer. </a:t>
            </a:r>
            <a:endParaRPr lang="en-US" dirty="0"/>
          </a:p>
          <a:p>
            <a:endParaRPr lang="en-US" dirty="0"/>
          </a:p>
        </p:txBody>
      </p:sp>
      <p:pic>
        <p:nvPicPr>
          <p:cNvPr id="5" name="Picture 4" descr="900mhz phone.PNG"/>
          <p:cNvPicPr>
            <a:picLocks noChangeAspect="1"/>
          </p:cNvPicPr>
          <p:nvPr/>
        </p:nvPicPr>
        <p:blipFill>
          <a:blip r:embed="rId2" cstate="print"/>
          <a:stretch>
            <a:fillRect/>
          </a:stretch>
        </p:blipFill>
        <p:spPr>
          <a:xfrm>
            <a:off x="544513" y="3711019"/>
            <a:ext cx="6477000" cy="3631825"/>
          </a:xfrm>
          <a:prstGeom prst="rect">
            <a:avLst/>
          </a:prstGeom>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dirty="0">
                <a:solidFill>
                  <a:srgbClr val="FFFFFF"/>
                </a:solidFill>
                <a:latin typeface="Source Sans Pro Black"/>
                <a:ea typeface="DejaVu Sans"/>
              </a:rPr>
              <a:t>Cell Phones </a:t>
            </a:r>
            <a:r>
              <a:rPr lang="en-US" sz="3200" b="1" strike="noStrike" spc="-1" dirty="0" smtClean="0">
                <a:solidFill>
                  <a:srgbClr val="FFFFFF"/>
                </a:solidFill>
                <a:latin typeface="Source Sans Pro Black"/>
                <a:ea typeface="DejaVu Sans"/>
              </a:rPr>
              <a:t>– </a:t>
            </a:r>
            <a:r>
              <a:rPr lang="en-US" sz="3200" b="1" spc="-1" dirty="0" smtClean="0">
                <a:solidFill>
                  <a:srgbClr val="FFFFFF"/>
                </a:solidFill>
                <a:latin typeface="Source Sans Pro Black"/>
                <a:ea typeface="DejaVu Sans"/>
              </a:rPr>
              <a:t>ISMI Catcher</a:t>
            </a:r>
            <a:endParaRPr lang="en-US" sz="3200" b="0" strike="noStrike" spc="-1" dirty="0">
              <a:latin typeface="Arial"/>
            </a:endParaRPr>
          </a:p>
        </p:txBody>
      </p:sp>
      <p:sp>
        <p:nvSpPr>
          <p:cNvPr id="120"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5" name="TextBox 4"/>
          <p:cNvSpPr txBox="1"/>
          <p:nvPr/>
        </p:nvSpPr>
        <p:spPr>
          <a:xfrm>
            <a:off x="620712" y="1798637"/>
            <a:ext cx="8991600" cy="3693319"/>
          </a:xfrm>
          <a:prstGeom prst="rect">
            <a:avLst/>
          </a:prstGeom>
          <a:noFill/>
        </p:spPr>
        <p:txBody>
          <a:bodyPr wrap="square" rtlCol="0">
            <a:spAutoFit/>
          </a:bodyPr>
          <a:lstStyle/>
          <a:p>
            <a:r>
              <a:rPr lang="en-US" dirty="0" smtClean="0"/>
              <a:t>IMSI-catcher is a MITM attack against </a:t>
            </a:r>
            <a:r>
              <a:rPr lang="en-US" dirty="0"/>
              <a:t> </a:t>
            </a:r>
            <a:r>
              <a:rPr lang="en-US" dirty="0" smtClean="0"/>
              <a:t>cell phones.</a:t>
            </a:r>
          </a:p>
          <a:p>
            <a:r>
              <a:rPr lang="en-US" dirty="0" smtClean="0"/>
              <a:t>The IMSI is the international mobile subscriber identity, and unique identifies users of a cell network.</a:t>
            </a:r>
          </a:p>
          <a:p>
            <a:r>
              <a:rPr lang="en-US" dirty="0" smtClean="0"/>
              <a:t>An IMSI catcher attacks as a fake mobile tower between a phone and real cell tower.</a:t>
            </a:r>
            <a:endParaRPr lang="en-US" dirty="0"/>
          </a:p>
          <a:p>
            <a:endParaRPr lang="en-US" dirty="0" smtClean="0"/>
          </a:p>
          <a:p>
            <a:r>
              <a:rPr lang="en-US" dirty="0" smtClean="0"/>
              <a:t>Often used by law enforcement and intelligence agencies.</a:t>
            </a:r>
          </a:p>
          <a:p>
            <a:r>
              <a:rPr lang="en-US" dirty="0" smtClean="0"/>
              <a:t>Might be illegal depending on local laws.</a:t>
            </a:r>
            <a:endParaRPr lang="en-US" dirty="0"/>
          </a:p>
          <a:p>
            <a:r>
              <a:rPr lang="en-US" dirty="0" smtClean="0"/>
              <a:t>Might be detectable.</a:t>
            </a:r>
          </a:p>
          <a:p>
            <a:endParaRPr lang="en-US" dirty="0"/>
          </a:p>
          <a:p>
            <a:r>
              <a:rPr lang="en-US" dirty="0" smtClean="0"/>
              <a:t>The RTL-SDR and other SDRs can be used as IMSI catchers. </a:t>
            </a:r>
          </a:p>
          <a:p>
            <a:endParaRPr lang="en-US" dirty="0"/>
          </a:p>
          <a:p>
            <a:r>
              <a:rPr lang="en-US" dirty="0" smtClean="0">
                <a:hlinkClick r:id="rId2"/>
              </a:rPr>
              <a:t>https://github.com/Oros42/IMSI-catcher</a:t>
            </a:r>
            <a:r>
              <a:rPr lang="en-US" dirty="0" smtClean="0"/>
              <a:t> </a:t>
            </a:r>
          </a:p>
          <a:p>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dirty="0">
                <a:solidFill>
                  <a:srgbClr val="FFFFFF"/>
                </a:solidFill>
                <a:latin typeface="Source Sans Pro Black"/>
                <a:ea typeface="DejaVu Sans"/>
              </a:rPr>
              <a:t>Cell Phones - </a:t>
            </a:r>
            <a:r>
              <a:rPr lang="en-US" sz="3200" b="1" spc="-1" dirty="0" smtClean="0">
                <a:solidFill>
                  <a:srgbClr val="FFFFFF"/>
                </a:solidFill>
                <a:latin typeface="Source Sans Pro Black"/>
                <a:ea typeface="DejaVu Sans"/>
              </a:rPr>
              <a:t>IMSI</a:t>
            </a:r>
            <a:endParaRPr lang="en-US" sz="3200" b="0" strike="noStrike" spc="-1" dirty="0">
              <a:latin typeface="Arial"/>
            </a:endParaRPr>
          </a:p>
        </p:txBody>
      </p:sp>
      <p:sp>
        <p:nvSpPr>
          <p:cNvPr id="122"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txBody>
          <a:bodyPr/>
          <a:lstStyle/>
          <a:p>
            <a:r>
              <a:rPr lang="en-US" dirty="0" smtClean="0"/>
              <a:t>IMSI Structure</a:t>
            </a:r>
          </a:p>
          <a:p>
            <a:endParaRPr lang="en-US" dirty="0" smtClean="0"/>
          </a:p>
          <a:p>
            <a:endParaRPr lang="en-US" dirty="0"/>
          </a:p>
          <a:p>
            <a:r>
              <a:rPr lang="en-US" dirty="0" smtClean="0"/>
              <a:t>123               99           123456790</a:t>
            </a:r>
          </a:p>
          <a:p>
            <a:r>
              <a:rPr lang="en-US" dirty="0" smtClean="0"/>
              <a:t>MCC           MNC              MSIN</a:t>
            </a:r>
          </a:p>
          <a:p>
            <a:endParaRPr lang="en-US" dirty="0"/>
          </a:p>
          <a:p>
            <a:endParaRPr lang="en-US" dirty="0" smtClean="0"/>
          </a:p>
          <a:p>
            <a:r>
              <a:rPr lang="en-US" dirty="0" smtClean="0"/>
              <a:t>MMC – Mobile Country Code</a:t>
            </a:r>
          </a:p>
          <a:p>
            <a:r>
              <a:rPr lang="en-US" dirty="0" smtClean="0"/>
              <a:t>MNC – Mobile Network Code</a:t>
            </a:r>
          </a:p>
          <a:p>
            <a:r>
              <a:rPr lang="en-US" dirty="0" smtClean="0"/>
              <a:t>MSIN – Mobile Subscriber Identification Number</a:t>
            </a:r>
          </a:p>
          <a:p>
            <a:endParaRPr lang="en-US" dirty="0"/>
          </a:p>
          <a:p>
            <a:r>
              <a:rPr lang="en-US" dirty="0" smtClean="0"/>
              <a:t>Most Traffic will be encrypted, however A5/1 Encryption has known rainbow tables, and A5/0 has no encryption.</a:t>
            </a: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dirty="0">
                <a:solidFill>
                  <a:srgbClr val="FFFFFF"/>
                </a:solidFill>
                <a:latin typeface="Source Sans Pro Black"/>
                <a:ea typeface="DejaVu Sans"/>
              </a:rPr>
              <a:t>Cell Phones - </a:t>
            </a:r>
            <a:r>
              <a:rPr lang="en-US" sz="3200" b="1" spc="-1" dirty="0" smtClean="0">
                <a:solidFill>
                  <a:srgbClr val="FFFFFF"/>
                </a:solidFill>
                <a:latin typeface="Source Sans Pro Black"/>
                <a:ea typeface="DejaVu Sans"/>
              </a:rPr>
              <a:t>IMSI</a:t>
            </a:r>
            <a:endParaRPr lang="en-US" sz="3200" b="0" strike="noStrike" spc="-1" dirty="0">
              <a:latin typeface="Arial"/>
            </a:endParaRPr>
          </a:p>
        </p:txBody>
      </p:sp>
      <p:sp>
        <p:nvSpPr>
          <p:cNvPr id="122" name="CustomShape 2"/>
          <p:cNvSpPr/>
          <p:nvPr/>
        </p:nvSpPr>
        <p:spPr>
          <a:xfrm>
            <a:off x="392112" y="1722437"/>
            <a:ext cx="9178920" cy="4678920"/>
          </a:xfrm>
          <a:prstGeom prst="rect">
            <a:avLst/>
          </a:prstGeom>
          <a:noFill/>
          <a:ln>
            <a:noFill/>
          </a:ln>
        </p:spPr>
        <p:style>
          <a:lnRef idx="0">
            <a:scrgbClr r="0" g="0" b="0"/>
          </a:lnRef>
          <a:fillRef idx="0">
            <a:scrgbClr r="0" g="0" b="0"/>
          </a:fillRef>
          <a:effectRef idx="0">
            <a:scrgbClr r="0" g="0" b="0"/>
          </a:effectRef>
          <a:fontRef idx="minor"/>
        </p:style>
        <p:txBody>
          <a:bodyPr/>
          <a:lstStyle/>
          <a:p>
            <a:r>
              <a:rPr lang="en-US" dirty="0" smtClean="0"/>
              <a:t>IMSI – Catcher leverages gnu-radio and the </a:t>
            </a:r>
            <a:r>
              <a:rPr lang="en-US" dirty="0" err="1" smtClean="0"/>
              <a:t>gr-gsm</a:t>
            </a:r>
            <a:r>
              <a:rPr lang="en-US" dirty="0" smtClean="0"/>
              <a:t> module. Start with tuning to around  935 MHz and adjust until data is decoded in the terminal</a:t>
            </a:r>
            <a:endParaRPr lang="en-US" dirty="0" smtClean="0"/>
          </a:p>
        </p:txBody>
      </p:sp>
      <p:pic>
        <p:nvPicPr>
          <p:cNvPr id="1026" name="Picture 2" descr="E:\LETHAL SDR\LETHAL SDR\gr-gsm livemon.PNG"/>
          <p:cNvPicPr>
            <a:picLocks noChangeAspect="1" noChangeArrowheads="1"/>
          </p:cNvPicPr>
          <p:nvPr/>
        </p:nvPicPr>
        <p:blipFill>
          <a:blip r:embed="rId2" cstate="print"/>
          <a:srcRect/>
          <a:stretch>
            <a:fillRect/>
          </a:stretch>
        </p:blipFill>
        <p:spPr bwMode="auto">
          <a:xfrm>
            <a:off x="115887" y="2587625"/>
            <a:ext cx="9964738" cy="4972050"/>
          </a:xfrm>
          <a:prstGeom prst="rect">
            <a:avLst/>
          </a:prstGeom>
          <a:noFill/>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rPr>
              <a:t>The RTL-SDR</a:t>
            </a:r>
            <a:endParaRPr lang="en-US" sz="3200" b="0" strike="noStrike" spc="-1" dirty="0">
              <a:latin typeface="Arial"/>
            </a:endParaRPr>
          </a:p>
        </p:txBody>
      </p:sp>
      <p:sp>
        <p:nvSpPr>
          <p:cNvPr id="87"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88" name="TextShape 3"/>
          <p:cNvSpPr txBox="1"/>
          <p:nvPr/>
        </p:nvSpPr>
        <p:spPr>
          <a:xfrm>
            <a:off x="640080" y="1828799"/>
            <a:ext cx="8229600" cy="4770437"/>
          </a:xfrm>
          <a:prstGeom prst="rect">
            <a:avLst/>
          </a:prstGeom>
          <a:noFill/>
          <a:ln>
            <a:noFill/>
          </a:ln>
        </p:spPr>
        <p:txBody>
          <a:bodyPr lIns="90000" tIns="45000" rIns="90000" bIns="45000"/>
          <a:lstStyle/>
          <a:p>
            <a:pPr>
              <a:buFont typeface="Arial" pitchFamily="34" charset="0"/>
              <a:buChar char="•"/>
            </a:pPr>
            <a:r>
              <a:rPr lang="en-US" sz="1800" b="0" strike="noStrike" spc="-1" dirty="0" smtClean="0">
                <a:latin typeface="Arial"/>
              </a:rPr>
              <a:t>Originally a DVB-T tuner for watching television. It was discovered it supported a large frequency range, with could be used with a custom driver.</a:t>
            </a:r>
          </a:p>
          <a:p>
            <a:pPr>
              <a:buFont typeface="Arial" pitchFamily="34" charset="0"/>
              <a:buChar char="•"/>
            </a:pPr>
            <a:r>
              <a:rPr lang="en-US" sz="1800" b="0" strike="noStrike" spc="-1" dirty="0" smtClean="0">
                <a:latin typeface="Arial"/>
              </a:rPr>
              <a:t>RTL-SDR </a:t>
            </a:r>
            <a:r>
              <a:rPr lang="en-US" sz="1800" b="0" strike="noStrike" spc="-1" dirty="0">
                <a:latin typeface="Arial"/>
              </a:rPr>
              <a:t>uses the R820T/R820T2 driver, which supports Frequency Range of 24 – 1766 </a:t>
            </a:r>
            <a:r>
              <a:rPr lang="en-US" sz="1800" b="0" strike="noStrike" spc="-1" dirty="0" err="1">
                <a:latin typeface="Arial"/>
              </a:rPr>
              <a:t>MHz.</a:t>
            </a:r>
            <a:endParaRPr lang="en-US" sz="1800" b="0" strike="noStrike" spc="-1" dirty="0">
              <a:latin typeface="Arial"/>
            </a:endParaRPr>
          </a:p>
          <a:p>
            <a:pPr>
              <a:buFont typeface="Arial" pitchFamily="34" charset="0"/>
              <a:buChar char="•"/>
            </a:pPr>
            <a:r>
              <a:rPr lang="en-US" sz="1800" b="0" strike="noStrike" spc="-1" dirty="0">
                <a:latin typeface="Arial"/>
              </a:rPr>
              <a:t>An experimental driver from </a:t>
            </a:r>
            <a:r>
              <a:rPr lang="en-US" sz="1800" b="0" strike="noStrike" spc="-1" dirty="0">
                <a:latin typeface="Arial"/>
                <a:hlinkClick r:id="rId2"/>
              </a:rPr>
              <a:t>https://github.com/mutability/rtl-sdr/</a:t>
            </a:r>
            <a:r>
              <a:rPr lang="en-US" sz="1800" b="0" strike="noStrike" spc="-1" dirty="0">
                <a:latin typeface="Arial"/>
              </a:rPr>
              <a:t> supports frequency range of 13 – 1864 </a:t>
            </a:r>
            <a:r>
              <a:rPr lang="en-US" sz="1800" b="0" strike="noStrike" spc="-1" dirty="0" err="1">
                <a:latin typeface="Arial"/>
              </a:rPr>
              <a:t>MHz.</a:t>
            </a:r>
            <a:endParaRPr lang="en-US" sz="1800" b="0" strike="noStrike" spc="-1" dirty="0">
              <a:latin typeface="Arial"/>
            </a:endParaRPr>
          </a:p>
          <a:p>
            <a:pPr>
              <a:buFont typeface="Arial" pitchFamily="34" charset="0"/>
              <a:buChar char="•"/>
            </a:pPr>
            <a:r>
              <a:rPr lang="en-US" sz="1800" b="0" strike="noStrike" spc="-1" dirty="0">
                <a:latin typeface="Arial"/>
              </a:rPr>
              <a:t>Some older RTL-SDRs use the E4000 driver and support  55MHz to 2300 </a:t>
            </a:r>
            <a:r>
              <a:rPr lang="en-US" sz="1800" b="0" strike="noStrike" spc="-1" dirty="0" err="1">
                <a:latin typeface="Arial"/>
              </a:rPr>
              <a:t>MHz.</a:t>
            </a:r>
            <a:r>
              <a:rPr lang="en-US" sz="1800" b="0" strike="noStrike" spc="-1" dirty="0">
                <a:latin typeface="Arial"/>
              </a:rPr>
              <a:t> These are more rare and expensive</a:t>
            </a:r>
            <a:r>
              <a:rPr lang="en-US" sz="1800" b="0" strike="noStrike" spc="-1" dirty="0" smtClean="0">
                <a:latin typeface="Arial"/>
              </a:rPr>
              <a:t>.</a:t>
            </a:r>
          </a:p>
          <a:p>
            <a:pPr>
              <a:buFont typeface="Arial" pitchFamily="34" charset="0"/>
              <a:buChar char="•"/>
            </a:pPr>
            <a:endParaRPr lang="en-US" spc="-1" dirty="0">
              <a:latin typeface="Arial"/>
            </a:endParaRPr>
          </a:p>
          <a:p>
            <a:pPr>
              <a:buFont typeface="Arial" pitchFamily="34" charset="0"/>
              <a:buChar char="•"/>
            </a:pPr>
            <a:endParaRPr lang="en-US" sz="1800" b="0" strike="noStrike" spc="-1" dirty="0">
              <a:latin typeface="Arial"/>
            </a:endParaRPr>
          </a:p>
          <a:p>
            <a:endParaRPr lang="en-US" sz="1800" b="0" strike="noStrike" spc="-1" dirty="0">
              <a:latin typeface="Arial"/>
            </a:endParaRPr>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dirty="0">
                <a:solidFill>
                  <a:srgbClr val="FFFFFF"/>
                </a:solidFill>
                <a:latin typeface="Source Sans Pro Black"/>
                <a:ea typeface="DejaVu Sans"/>
              </a:rPr>
              <a:t>Cell Phones - </a:t>
            </a:r>
            <a:r>
              <a:rPr lang="en-US" sz="3200" b="1" spc="-1" dirty="0" smtClean="0">
                <a:solidFill>
                  <a:srgbClr val="FFFFFF"/>
                </a:solidFill>
                <a:latin typeface="Source Sans Pro Black"/>
                <a:ea typeface="DejaVu Sans"/>
              </a:rPr>
              <a:t>IMSI</a:t>
            </a:r>
            <a:endParaRPr lang="en-US" sz="3200" b="0" strike="noStrike" spc="-1" dirty="0">
              <a:latin typeface="Arial"/>
            </a:endParaRPr>
          </a:p>
        </p:txBody>
      </p:sp>
      <p:sp>
        <p:nvSpPr>
          <p:cNvPr id="122"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txBody>
          <a:bodyPr/>
          <a:lstStyle/>
          <a:p>
            <a:r>
              <a:rPr lang="en-US" dirty="0" smtClean="0"/>
              <a:t>Open a new terminal and use sniff with the IMSI catcher. </a:t>
            </a:r>
          </a:p>
          <a:p>
            <a:endParaRPr lang="en-US" dirty="0" smtClean="0"/>
          </a:p>
          <a:p>
            <a:r>
              <a:rPr lang="en-US" dirty="0" smtClean="0"/>
              <a:t>You will be able to see various cell phone metadata.</a:t>
            </a:r>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LAC = location area, set </a:t>
            </a:r>
            <a:r>
              <a:rPr lang="en-US" dirty="0" smtClean="0"/>
              <a:t>of base stations that are grouped together to </a:t>
            </a:r>
            <a:r>
              <a:rPr lang="en-US" dirty="0" smtClean="0"/>
              <a:t>optimize signaling.</a:t>
            </a:r>
          </a:p>
          <a:p>
            <a:r>
              <a:rPr lang="en-US" dirty="0" err="1" smtClean="0"/>
              <a:t>CellID</a:t>
            </a:r>
            <a:r>
              <a:rPr lang="en-US" dirty="0" smtClean="0"/>
              <a:t> = U</a:t>
            </a:r>
            <a:r>
              <a:rPr lang="en-US" dirty="0" smtClean="0"/>
              <a:t>nique </a:t>
            </a:r>
            <a:r>
              <a:rPr lang="en-US" dirty="0" smtClean="0"/>
              <a:t>number used to identify each base transceiver station (BTS) or sector of a BTS within a location area code (LAC) if not within a GSM network.</a:t>
            </a:r>
            <a:endParaRPr lang="en-US" dirty="0" smtClean="0"/>
          </a:p>
        </p:txBody>
      </p:sp>
      <p:pic>
        <p:nvPicPr>
          <p:cNvPr id="2050" name="Picture 2" descr="E:\LETHAL SDR\LETHAL SDR\gsm 2.PNG"/>
          <p:cNvPicPr>
            <a:picLocks noChangeAspect="1" noChangeArrowheads="1"/>
          </p:cNvPicPr>
          <p:nvPr/>
        </p:nvPicPr>
        <p:blipFill>
          <a:blip r:embed="rId2" cstate="print"/>
          <a:srcRect/>
          <a:stretch>
            <a:fillRect/>
          </a:stretch>
        </p:blipFill>
        <p:spPr bwMode="auto">
          <a:xfrm>
            <a:off x="165100" y="3017837"/>
            <a:ext cx="9915525" cy="2386905"/>
          </a:xfrm>
          <a:prstGeom prst="rect">
            <a:avLst/>
          </a:prstGeom>
          <a:noFill/>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dirty="0">
                <a:solidFill>
                  <a:srgbClr val="FFFFFF"/>
                </a:solidFill>
                <a:latin typeface="Source Sans Pro Black"/>
                <a:ea typeface="DejaVu Sans"/>
              </a:rPr>
              <a:t>Cell Phones - </a:t>
            </a:r>
            <a:r>
              <a:rPr lang="en-US" sz="3200" b="1" spc="-1" dirty="0" smtClean="0">
                <a:solidFill>
                  <a:srgbClr val="FFFFFF"/>
                </a:solidFill>
                <a:latin typeface="Source Sans Pro Black"/>
                <a:ea typeface="DejaVu Sans"/>
              </a:rPr>
              <a:t>IMSI</a:t>
            </a:r>
            <a:endParaRPr lang="en-US" sz="3200" b="0" strike="noStrike" spc="-1" dirty="0">
              <a:latin typeface="Arial"/>
            </a:endParaRPr>
          </a:p>
        </p:txBody>
      </p:sp>
      <p:sp>
        <p:nvSpPr>
          <p:cNvPr id="122"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txBody>
          <a:bodyPr/>
          <a:lstStyle/>
          <a:p>
            <a:r>
              <a:rPr lang="en-US" dirty="0" smtClean="0"/>
              <a:t>GSM data can be viewed in </a:t>
            </a:r>
            <a:r>
              <a:rPr lang="en-US" dirty="0" err="1" smtClean="0"/>
              <a:t>WireShark</a:t>
            </a:r>
            <a:endParaRPr lang="en-US" dirty="0" smtClean="0"/>
          </a:p>
          <a:p>
            <a:endParaRPr lang="en-US" dirty="0" smtClean="0"/>
          </a:p>
        </p:txBody>
      </p:sp>
      <p:pic>
        <p:nvPicPr>
          <p:cNvPr id="3074" name="Picture 2" descr="E:\LETHAL SDR\LETHAL SDR\gsm 3.PNG"/>
          <p:cNvPicPr>
            <a:picLocks noChangeAspect="1" noChangeArrowheads="1"/>
          </p:cNvPicPr>
          <p:nvPr/>
        </p:nvPicPr>
        <p:blipFill>
          <a:blip r:embed="rId2" cstate="print"/>
          <a:srcRect/>
          <a:stretch>
            <a:fillRect/>
          </a:stretch>
        </p:blipFill>
        <p:spPr bwMode="auto">
          <a:xfrm>
            <a:off x="239712" y="2408237"/>
            <a:ext cx="9840913" cy="4365067"/>
          </a:xfrm>
          <a:prstGeom prst="rect">
            <a:avLst/>
          </a:prstGeom>
          <a:noFill/>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rPr>
              <a:t>Closing</a:t>
            </a:r>
          </a:p>
        </p:txBody>
      </p:sp>
      <p:sp>
        <p:nvSpPr>
          <p:cNvPr id="124"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4" name="TextBox 3"/>
          <p:cNvSpPr txBox="1"/>
          <p:nvPr/>
        </p:nvSpPr>
        <p:spPr>
          <a:xfrm>
            <a:off x="392112" y="1722437"/>
            <a:ext cx="8686800" cy="4247317"/>
          </a:xfrm>
          <a:prstGeom prst="rect">
            <a:avLst/>
          </a:prstGeom>
          <a:noFill/>
        </p:spPr>
        <p:txBody>
          <a:bodyPr wrap="square" rtlCol="0">
            <a:spAutoFit/>
          </a:bodyPr>
          <a:lstStyle/>
          <a:p>
            <a:r>
              <a:rPr lang="en-US" dirty="0" smtClean="0"/>
              <a:t>There’s more to Wireless then just Wi-Fi</a:t>
            </a:r>
          </a:p>
          <a:p>
            <a:endParaRPr lang="en-US" dirty="0"/>
          </a:p>
          <a:p>
            <a:r>
              <a:rPr lang="en-US" dirty="0" smtClean="0"/>
              <a:t>If performing a pent-test or vulnerability assessment, other radio maybe valuable:</a:t>
            </a:r>
          </a:p>
          <a:p>
            <a:endParaRPr lang="en-US" dirty="0"/>
          </a:p>
          <a:p>
            <a:r>
              <a:rPr lang="en-US" dirty="0" smtClean="0"/>
              <a:t>Example: Pen testing a hospital</a:t>
            </a:r>
          </a:p>
          <a:p>
            <a:r>
              <a:rPr lang="en-US" dirty="0" smtClean="0"/>
              <a:t>Example: Exterior guards using </a:t>
            </a:r>
            <a:r>
              <a:rPr lang="en-US" dirty="0" smtClean="0"/>
              <a:t>unencrypted </a:t>
            </a:r>
            <a:r>
              <a:rPr lang="en-US" dirty="0" smtClean="0"/>
              <a:t>Radios</a:t>
            </a:r>
          </a:p>
          <a:p>
            <a:r>
              <a:rPr lang="en-US" dirty="0" smtClean="0"/>
              <a:t>Example: Anywhere with cordless </a:t>
            </a:r>
            <a:r>
              <a:rPr lang="en-US" dirty="0" smtClean="0"/>
              <a:t>phones</a:t>
            </a:r>
          </a:p>
          <a:p>
            <a:endParaRPr lang="en-US" dirty="0" smtClean="0"/>
          </a:p>
          <a:p>
            <a:r>
              <a:rPr lang="en-US" dirty="0" smtClean="0"/>
              <a:t>Helpful Resources:</a:t>
            </a:r>
          </a:p>
          <a:p>
            <a:r>
              <a:rPr lang="en-US" dirty="0" smtClean="0"/>
              <a:t>Rtl-sdr.com</a:t>
            </a:r>
          </a:p>
          <a:p>
            <a:r>
              <a:rPr lang="en-US" dirty="0" smtClean="0"/>
              <a:t>Radioreference.com</a:t>
            </a:r>
          </a:p>
          <a:p>
            <a:r>
              <a:rPr lang="en-US" dirty="0" smtClean="0">
                <a:hlinkClick r:id="rId2"/>
              </a:rPr>
              <a:t>https://</a:t>
            </a:r>
            <a:r>
              <a:rPr lang="en-US" dirty="0" smtClean="0">
                <a:hlinkClick r:id="rId2"/>
              </a:rPr>
              <a:t>www.sigidwiki.com/</a:t>
            </a:r>
            <a:endParaRPr lang="en-US" dirty="0" smtClean="0"/>
          </a:p>
          <a:p>
            <a:r>
              <a:rPr lang="en-US" dirty="0" smtClean="0"/>
              <a:t>The Hobbyist’s Guide to the RTL-SDR</a:t>
            </a:r>
          </a:p>
          <a:p>
            <a:r>
              <a:rPr lang="en-US" dirty="0" smtClean="0"/>
              <a:t>Buy an RTL-SDR at </a:t>
            </a:r>
            <a:r>
              <a:rPr lang="en-US" dirty="0" smtClean="0">
                <a:hlinkClick r:id="rId3"/>
              </a:rPr>
              <a:t>https://hackerwarehouse.com/product/rtlsdr/</a:t>
            </a:r>
            <a:endParaRPr lang="en-US" dirty="0" smtClean="0"/>
          </a:p>
          <a:p>
            <a:endParaRPr lang="en-US"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trike="noStrike" spc="-1">
                <a:solidFill>
                  <a:srgbClr val="FFFFFF"/>
                </a:solidFill>
                <a:latin typeface="Source Sans Pro Black"/>
                <a:ea typeface="DejaVu Sans"/>
              </a:rPr>
              <a:t>Getting Started with the RTL-SDR</a:t>
            </a:r>
            <a:endParaRPr lang="en-US" sz="3200" b="0" strike="noStrike" spc="-1">
              <a:latin typeface="Arial"/>
            </a:endParaRPr>
          </a:p>
        </p:txBody>
      </p:sp>
      <p:sp>
        <p:nvSpPr>
          <p:cNvPr id="96"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sp>
      <p:sp>
        <p:nvSpPr>
          <p:cNvPr id="97" name="CustomShape 3"/>
          <p:cNvSpPr/>
          <p:nvPr/>
        </p:nvSpPr>
        <p:spPr>
          <a:xfrm>
            <a:off x="548640" y="1645920"/>
            <a:ext cx="9234720" cy="3276917"/>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lstStyle/>
          <a:p>
            <a:pPr>
              <a:buFont typeface="Arial" pitchFamily="34" charset="0"/>
              <a:buChar char="•"/>
            </a:pPr>
            <a:r>
              <a:rPr lang="en-US" spc="-1" dirty="0"/>
              <a:t>Windows Users can use </a:t>
            </a:r>
            <a:r>
              <a:rPr lang="en-US" spc="-1" dirty="0" err="1"/>
              <a:t>Zadig</a:t>
            </a:r>
            <a:r>
              <a:rPr lang="en-US" spc="-1" dirty="0"/>
              <a:t> to replace the driver of their RTL-SDR</a:t>
            </a:r>
          </a:p>
          <a:p>
            <a:pPr>
              <a:buFont typeface="Arial" pitchFamily="34" charset="0"/>
              <a:buChar char="•"/>
            </a:pPr>
            <a:r>
              <a:rPr lang="en-US" spc="-1" dirty="0"/>
              <a:t>Linux/OS X users need the </a:t>
            </a:r>
            <a:r>
              <a:rPr lang="en-US" spc="-1" dirty="0" err="1"/>
              <a:t>librtlsdr</a:t>
            </a:r>
            <a:r>
              <a:rPr lang="en-US" spc="-1" dirty="0"/>
              <a:t> package, which is included in most package managers:</a:t>
            </a:r>
          </a:p>
          <a:p>
            <a:pPr>
              <a:buFont typeface="Arial" pitchFamily="34" charset="0"/>
              <a:buChar char="•"/>
            </a:pPr>
            <a:r>
              <a:rPr lang="en-US" b="1" spc="-1" dirty="0">
                <a:solidFill>
                  <a:schemeClr val="tx2"/>
                </a:solidFill>
              </a:rPr>
              <a:t>apt-get install librtlsdr0 </a:t>
            </a:r>
            <a:r>
              <a:rPr lang="en-US" b="1" spc="-1" dirty="0" err="1">
                <a:solidFill>
                  <a:schemeClr val="tx2"/>
                </a:solidFill>
              </a:rPr>
              <a:t>librtlsdr</a:t>
            </a:r>
            <a:r>
              <a:rPr lang="en-US" b="1" spc="-1" dirty="0">
                <a:solidFill>
                  <a:schemeClr val="tx2"/>
                </a:solidFill>
              </a:rPr>
              <a:t>-dev </a:t>
            </a:r>
            <a:r>
              <a:rPr lang="en-US" b="1" spc="-1" dirty="0" err="1">
                <a:solidFill>
                  <a:schemeClr val="tx2"/>
                </a:solidFill>
              </a:rPr>
              <a:t>rtl-sdr</a:t>
            </a:r>
            <a:endParaRPr lang="en-US" b="1" spc="-1" dirty="0">
              <a:solidFill>
                <a:schemeClr val="tx2"/>
              </a:solidFill>
            </a:endParaRPr>
          </a:p>
          <a:p>
            <a:pPr>
              <a:lnSpc>
                <a:spcPct val="100000"/>
              </a:lnSpc>
            </a:pP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The RTL-SDR package is also included in </a:t>
            </a:r>
            <a:r>
              <a:rPr lang="en-US" sz="1800" b="0" strike="noStrike" spc="-1" dirty="0" err="1">
                <a:solidFill>
                  <a:srgbClr val="000000"/>
                </a:solidFill>
                <a:latin typeface="Arial"/>
                <a:ea typeface="DejaVu Sans"/>
              </a:rPr>
              <a:t>HomeBrew</a:t>
            </a:r>
            <a:r>
              <a:rPr lang="en-US" sz="1800" b="0" strike="noStrike" spc="-1" dirty="0">
                <a:solidFill>
                  <a:srgbClr val="000000"/>
                </a:solidFill>
                <a:latin typeface="Arial"/>
                <a:ea typeface="DejaVu Sans"/>
              </a:rPr>
              <a:t> for OS X users:</a:t>
            </a:r>
            <a:endParaRPr lang="en-US" sz="1800" b="0" strike="noStrike" spc="-1" dirty="0">
              <a:latin typeface="Arial"/>
            </a:endParaRPr>
          </a:p>
          <a:p>
            <a:pPr>
              <a:lnSpc>
                <a:spcPct val="100000"/>
              </a:lnSpc>
            </a:pPr>
            <a:r>
              <a:rPr lang="en-US" sz="1800" b="1" strike="noStrike" spc="-1" dirty="0">
                <a:solidFill>
                  <a:schemeClr val="tx2"/>
                </a:solidFill>
                <a:latin typeface="Arial"/>
                <a:ea typeface="DejaVu Sans"/>
              </a:rPr>
              <a:t>brew install </a:t>
            </a:r>
            <a:r>
              <a:rPr lang="en-US" sz="1800" b="1" strike="noStrike" spc="-1" dirty="0" err="1">
                <a:solidFill>
                  <a:schemeClr val="tx2"/>
                </a:solidFill>
                <a:latin typeface="Arial"/>
                <a:ea typeface="DejaVu Sans"/>
              </a:rPr>
              <a:t>rtl-sdr</a:t>
            </a:r>
            <a:endParaRPr lang="en-US" sz="1800" b="1" strike="noStrike" spc="-1" dirty="0">
              <a:solidFill>
                <a:schemeClr val="tx2"/>
              </a:solidFill>
              <a:latin typeface="Arial"/>
            </a:endParaRPr>
          </a:p>
          <a:p>
            <a:pPr>
              <a:lnSpc>
                <a:spcPct val="100000"/>
              </a:lnSpc>
            </a:pPr>
            <a:endParaRPr lang="en-US" sz="1800" b="0" strike="noStrike" spc="-1" dirty="0">
              <a:latin typeface="Arial"/>
            </a:endParaRPr>
          </a:p>
          <a:p>
            <a:pPr>
              <a:lnSpc>
                <a:spcPct val="100000"/>
              </a:lnSpc>
            </a:pPr>
            <a:r>
              <a:rPr lang="en-US" sz="1800" b="0" strike="noStrike" spc="-1" dirty="0">
                <a:solidFill>
                  <a:srgbClr val="000000"/>
                </a:solidFill>
                <a:latin typeface="Arial"/>
                <a:ea typeface="DejaVu Sans"/>
              </a:rPr>
              <a:t>The RTL-SDR works natively with Windows 8.1+ (sometimes), though it is best to use the driver supplied by </a:t>
            </a:r>
            <a:r>
              <a:rPr lang="en-US" sz="1800" b="0" strike="noStrike" spc="-1" dirty="0" err="1">
                <a:solidFill>
                  <a:srgbClr val="000000"/>
                </a:solidFill>
                <a:latin typeface="Arial"/>
                <a:ea typeface="DejaVu Sans"/>
              </a:rPr>
              <a:t>Zadig</a:t>
            </a:r>
            <a:r>
              <a:rPr lang="en-US" sz="1800" b="0" strike="noStrike" spc="-1" dirty="0">
                <a:solidFill>
                  <a:srgbClr val="000000"/>
                </a:solidFill>
                <a:latin typeface="Arial"/>
                <a:ea typeface="DejaVu Sans"/>
              </a:rPr>
              <a:t>. Download the </a:t>
            </a:r>
            <a:r>
              <a:rPr lang="en-US" sz="1800" b="0" strike="noStrike" spc="-1" dirty="0" err="1">
                <a:solidFill>
                  <a:srgbClr val="000000"/>
                </a:solidFill>
                <a:latin typeface="Arial"/>
                <a:ea typeface="DejaVu Sans"/>
              </a:rPr>
              <a:t>Zadig</a:t>
            </a:r>
            <a:r>
              <a:rPr lang="en-US" sz="1800" b="0" strike="noStrike" spc="-1" dirty="0">
                <a:solidFill>
                  <a:srgbClr val="000000"/>
                </a:solidFill>
                <a:latin typeface="Arial"/>
                <a:ea typeface="DejaVu Sans"/>
              </a:rPr>
              <a:t> tool and install the </a:t>
            </a:r>
            <a:r>
              <a:rPr lang="en-US" sz="1800" b="0" strike="noStrike" spc="-1" dirty="0" err="1">
                <a:solidFill>
                  <a:srgbClr val="000000"/>
                </a:solidFill>
                <a:latin typeface="Arial"/>
                <a:ea typeface="DejaVu Sans"/>
              </a:rPr>
              <a:t>WinUSB</a:t>
            </a:r>
            <a:r>
              <a:rPr lang="en-US" sz="1800" b="0" strike="noStrike" spc="-1" dirty="0">
                <a:solidFill>
                  <a:srgbClr val="000000"/>
                </a:solidFill>
                <a:latin typeface="Arial"/>
                <a:ea typeface="DejaVu Sans"/>
              </a:rPr>
              <a:t> driver on Bulk-Interface 0/1. </a:t>
            </a: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a:p>
            <a:pPr>
              <a:lnSpc>
                <a:spcPct val="100000"/>
              </a:lnSpc>
            </a:pPr>
            <a:endParaRPr lang="en-US" sz="1800" b="0" strike="noStrike" spc="-1" dirty="0">
              <a:latin typeface="Arial"/>
            </a:endParaRPr>
          </a:p>
        </p:txBody>
      </p:sp>
      <p:pic>
        <p:nvPicPr>
          <p:cNvPr id="5" name="Picture 4" descr="zadig.PNG"/>
          <p:cNvPicPr>
            <a:picLocks noChangeAspect="1"/>
          </p:cNvPicPr>
          <p:nvPr/>
        </p:nvPicPr>
        <p:blipFill>
          <a:blip r:embed="rId2" cstate="print"/>
          <a:stretch>
            <a:fillRect/>
          </a:stretch>
        </p:blipFill>
        <p:spPr>
          <a:xfrm>
            <a:off x="1763712" y="4846637"/>
            <a:ext cx="5525272" cy="2467320"/>
          </a:xfrm>
          <a:prstGeom prst="rect">
            <a:avLst/>
          </a:prstGeom>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ea typeface="DejaVu Sans"/>
              </a:rPr>
              <a:t>Viewing the </a:t>
            </a:r>
            <a:r>
              <a:rPr lang="en-US" sz="3200" b="1" spc="-1" dirty="0">
                <a:solidFill>
                  <a:srgbClr val="FFFFFF"/>
                </a:solidFill>
                <a:latin typeface="Source Sans Pro Black"/>
                <a:ea typeface="DejaVu Sans"/>
              </a:rPr>
              <a:t>S</a:t>
            </a:r>
            <a:r>
              <a:rPr lang="en-US" sz="3200" b="1" strike="noStrike" spc="-1" dirty="0" smtClean="0">
                <a:solidFill>
                  <a:srgbClr val="FFFFFF"/>
                </a:solidFill>
                <a:latin typeface="Source Sans Pro Black"/>
                <a:ea typeface="DejaVu Sans"/>
              </a:rPr>
              <a:t>pectrum</a:t>
            </a:r>
            <a:endParaRPr lang="en-US" sz="3200" b="0" strike="noStrike" spc="-1" dirty="0">
              <a:latin typeface="Arial"/>
            </a:endParaRPr>
          </a:p>
        </p:txBody>
      </p:sp>
      <p:sp>
        <p:nvSpPr>
          <p:cNvPr id="92"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spcAft>
                <a:spcPts val="1142"/>
              </a:spcAft>
            </a:pPr>
            <a:r>
              <a:rPr lang="en-US" spc="-1" dirty="0" smtClean="0">
                <a:solidFill>
                  <a:srgbClr val="1C1C1C"/>
                </a:solidFill>
              </a:rPr>
              <a:t>While you can use the command line to tune to </a:t>
            </a:r>
            <a:r>
              <a:rPr lang="en-US" spc="-1" dirty="0" smtClean="0">
                <a:solidFill>
                  <a:srgbClr val="1C1C1C"/>
                </a:solidFill>
              </a:rPr>
              <a:t>frequencies, but  </a:t>
            </a:r>
            <a:r>
              <a:rPr lang="en-US" spc="-1" dirty="0" smtClean="0">
                <a:solidFill>
                  <a:srgbClr val="1C1C1C"/>
                </a:solidFill>
              </a:rPr>
              <a:t>it is far better to use a spectrum analyzer for ease of use and visual aid.</a:t>
            </a:r>
          </a:p>
          <a:p>
            <a:pPr>
              <a:lnSpc>
                <a:spcPct val="100000"/>
              </a:lnSpc>
              <a:spcAft>
                <a:spcPts val="1142"/>
              </a:spcAft>
            </a:pPr>
            <a:r>
              <a:rPr lang="en-US" strike="noStrike" spc="-1" dirty="0" smtClean="0">
                <a:solidFill>
                  <a:srgbClr val="1C1C1C"/>
                </a:solidFill>
              </a:rPr>
              <a:t>For Windows, I recommend </a:t>
            </a:r>
            <a:r>
              <a:rPr lang="en-US" strike="noStrike" spc="-1" dirty="0" err="1" smtClean="0">
                <a:solidFill>
                  <a:srgbClr val="1C1C1C"/>
                </a:solidFill>
              </a:rPr>
              <a:t>SDRSharp</a:t>
            </a:r>
            <a:r>
              <a:rPr lang="en-US" strike="noStrike" spc="-1" dirty="0" smtClean="0">
                <a:solidFill>
                  <a:srgbClr val="1C1C1C"/>
                </a:solidFill>
              </a:rPr>
              <a:t> (SDR#). Downloading the </a:t>
            </a:r>
            <a:r>
              <a:rPr lang="en-US" strike="noStrike" spc="-1" dirty="0" err="1" smtClean="0">
                <a:solidFill>
                  <a:srgbClr val="1C1C1C"/>
                </a:solidFill>
              </a:rPr>
              <a:t>SDRSharp</a:t>
            </a:r>
            <a:r>
              <a:rPr lang="en-US" strike="noStrike" spc="-1" dirty="0" smtClean="0">
                <a:solidFill>
                  <a:srgbClr val="1C1C1C"/>
                </a:solidFill>
              </a:rPr>
              <a:t> zip file includes the </a:t>
            </a:r>
            <a:r>
              <a:rPr lang="en-US" strike="noStrike" spc="-1" dirty="0" err="1" smtClean="0">
                <a:solidFill>
                  <a:srgbClr val="1C1C1C"/>
                </a:solidFill>
              </a:rPr>
              <a:t>Zadig</a:t>
            </a:r>
            <a:r>
              <a:rPr lang="en-US" strike="noStrike" spc="-1" dirty="0" smtClean="0">
                <a:solidFill>
                  <a:srgbClr val="1C1C1C"/>
                </a:solidFill>
              </a:rPr>
              <a:t> utility to replace your driver</a:t>
            </a:r>
            <a:r>
              <a:rPr lang="en-US" strike="noStrike" spc="-1" dirty="0" smtClean="0">
                <a:solidFill>
                  <a:srgbClr val="1C1C1C"/>
                </a:solidFill>
              </a:rPr>
              <a:t>.</a:t>
            </a:r>
          </a:p>
          <a:p>
            <a:pPr>
              <a:lnSpc>
                <a:spcPct val="100000"/>
              </a:lnSpc>
              <a:spcAft>
                <a:spcPts val="1142"/>
              </a:spcAft>
            </a:pPr>
            <a:r>
              <a:rPr lang="en-US" spc="-1" dirty="0" smtClean="0">
                <a:solidFill>
                  <a:srgbClr val="1C1C1C"/>
                </a:solidFill>
                <a:hlinkClick r:id="rId2"/>
              </a:rPr>
              <a:t>https://airspy.com/download</a:t>
            </a:r>
            <a:r>
              <a:rPr lang="en-US" spc="-1" dirty="0" smtClean="0">
                <a:solidFill>
                  <a:srgbClr val="1C1C1C"/>
                </a:solidFill>
                <a:hlinkClick r:id="rId2"/>
              </a:rPr>
              <a:t>/</a:t>
            </a:r>
            <a:r>
              <a:rPr lang="en-US" spc="-1" dirty="0" smtClean="0">
                <a:solidFill>
                  <a:srgbClr val="1C1C1C"/>
                </a:solidFill>
              </a:rPr>
              <a:t> </a:t>
            </a:r>
            <a:endParaRPr lang="en-US" spc="-1" dirty="0">
              <a:solidFill>
                <a:srgbClr val="1C1C1C"/>
              </a:solidFill>
            </a:endParaRPr>
          </a:p>
          <a:p>
            <a:pPr>
              <a:lnSpc>
                <a:spcPct val="100000"/>
              </a:lnSpc>
              <a:spcAft>
                <a:spcPts val="1142"/>
              </a:spcAft>
            </a:pPr>
            <a:r>
              <a:rPr lang="en-US" strike="noStrike" spc="-1" dirty="0" smtClean="0">
                <a:solidFill>
                  <a:srgbClr val="1C1C1C"/>
                </a:solidFill>
              </a:rPr>
              <a:t>For Linux and OS X, I recommend GQRX. You can get this from some package managers, or directly from</a:t>
            </a:r>
            <a:r>
              <a:rPr lang="en-US" spc="-1" dirty="0" smtClean="0">
                <a:solidFill>
                  <a:srgbClr val="1C1C1C"/>
                </a:solidFill>
              </a:rPr>
              <a:t>: </a:t>
            </a:r>
            <a:r>
              <a:rPr lang="en-US" spc="-1" dirty="0" smtClean="0">
                <a:solidFill>
                  <a:srgbClr val="1C1C1C"/>
                </a:solidFill>
                <a:hlinkClick r:id="rId3"/>
              </a:rPr>
              <a:t>http://gqrx.dk</a:t>
            </a:r>
            <a:r>
              <a:rPr lang="en-US" spc="-1" dirty="0" smtClean="0">
                <a:solidFill>
                  <a:srgbClr val="1C1C1C"/>
                </a:solidFill>
                <a:hlinkClick r:id="rId3"/>
              </a:rPr>
              <a:t>/</a:t>
            </a:r>
            <a:r>
              <a:rPr lang="en-US" spc="-1" dirty="0" smtClean="0">
                <a:solidFill>
                  <a:srgbClr val="1C1C1C"/>
                </a:solidFill>
              </a:rPr>
              <a:t> </a:t>
            </a:r>
            <a:endParaRPr lang="en-US" strike="noStrike" spc="-1" dirty="0" smtClean="0">
              <a:solidFill>
                <a:srgbClr val="1C1C1C"/>
              </a:solidFill>
            </a:endParaRPr>
          </a:p>
          <a:p>
            <a:pPr>
              <a:lnSpc>
                <a:spcPct val="100000"/>
              </a:lnSpc>
              <a:spcAft>
                <a:spcPts val="1142"/>
              </a:spcAft>
            </a:pPr>
            <a:endParaRPr lang="en-US" spc="-1" dirty="0">
              <a:solidFill>
                <a:srgbClr val="1C1C1C"/>
              </a:solidFill>
            </a:endParaRPr>
          </a:p>
          <a:p>
            <a:pPr>
              <a:lnSpc>
                <a:spcPct val="100000"/>
              </a:lnSpc>
              <a:spcAft>
                <a:spcPts val="1142"/>
              </a:spcAft>
            </a:pPr>
            <a:r>
              <a:rPr lang="en-US" strike="noStrike" spc="-1" dirty="0" smtClean="0">
                <a:solidFill>
                  <a:srgbClr val="1C1C1C"/>
                </a:solidFill>
              </a:rPr>
              <a:t>While they are two different tools they basically do the same thing.</a:t>
            </a:r>
            <a:endParaRPr lang="en-US" strike="noStrike" spc="-1" dirty="0">
              <a:solidFill>
                <a:srgbClr val="1C1C1C"/>
              </a:solidFill>
            </a:endParaRPr>
          </a:p>
          <a:p>
            <a:pPr>
              <a:lnSpc>
                <a:spcPct val="100000"/>
              </a:lnSpc>
              <a:spcAft>
                <a:spcPts val="1142"/>
              </a:spcAft>
            </a:pPr>
            <a:endParaRPr lang="en-US" strike="noStrike" spc="-1"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ea typeface="DejaVu Sans"/>
              </a:rPr>
              <a:t>S</a:t>
            </a:r>
            <a:r>
              <a:rPr lang="en-US" sz="3200" b="1" strike="noStrike" spc="-1" dirty="0" smtClean="0">
                <a:solidFill>
                  <a:srgbClr val="FFFFFF"/>
                </a:solidFill>
                <a:latin typeface="Source Sans Pro Black"/>
                <a:ea typeface="DejaVu Sans"/>
              </a:rPr>
              <a:t>pectrum Demo</a:t>
            </a:r>
            <a:endParaRPr lang="en-US" sz="3200" b="0" strike="noStrike" spc="-1" dirty="0">
              <a:latin typeface="Arial"/>
            </a:endParaRPr>
          </a:p>
        </p:txBody>
      </p:sp>
      <p:sp>
        <p:nvSpPr>
          <p:cNvPr id="92"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spcAft>
                <a:spcPts val="1142"/>
              </a:spcAft>
            </a:pPr>
            <a:r>
              <a:rPr lang="en-US" spc="-1" dirty="0" smtClean="0">
                <a:solidFill>
                  <a:srgbClr val="1C1C1C"/>
                </a:solidFill>
              </a:rPr>
              <a:t>We’ll be using SDR# to tune to FM radio and NOAA weather 162.400 .</a:t>
            </a:r>
            <a:endParaRPr lang="en-US" strike="noStrike" spc="-1" dirty="0">
              <a:solidFill>
                <a:srgbClr val="1C1C1C"/>
              </a:solidFill>
            </a:endParaRPr>
          </a:p>
          <a:p>
            <a:pPr>
              <a:lnSpc>
                <a:spcPct val="100000"/>
              </a:lnSpc>
              <a:spcAft>
                <a:spcPts val="1142"/>
              </a:spcAft>
            </a:pPr>
            <a:endParaRPr lang="en-US" strike="noStrike" spc="-1"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ea typeface="DejaVu Sans"/>
              </a:rPr>
              <a:t>S</a:t>
            </a:r>
            <a:r>
              <a:rPr lang="en-US" sz="3200" b="1" strike="noStrike" spc="-1" dirty="0" smtClean="0">
                <a:solidFill>
                  <a:srgbClr val="FFFFFF"/>
                </a:solidFill>
                <a:latin typeface="Source Sans Pro Black"/>
                <a:ea typeface="DejaVu Sans"/>
              </a:rPr>
              <a:t>pectrum Scanner</a:t>
            </a:r>
            <a:endParaRPr lang="en-US" sz="3200" b="0" strike="noStrike" spc="-1" dirty="0">
              <a:latin typeface="Arial"/>
            </a:endParaRPr>
          </a:p>
        </p:txBody>
      </p:sp>
      <p:sp>
        <p:nvSpPr>
          <p:cNvPr id="92" name="CustomShape 2"/>
          <p:cNvSpPr/>
          <p:nvPr/>
        </p:nvSpPr>
        <p:spPr>
          <a:xfrm>
            <a:off x="360000" y="1980000"/>
            <a:ext cx="9178920" cy="4678920"/>
          </a:xfrm>
          <a:prstGeom prst="rect">
            <a:avLst/>
          </a:prstGeom>
          <a:noFill/>
          <a:ln>
            <a:noFill/>
          </a:ln>
        </p:spPr>
        <p:style>
          <a:lnRef idx="0">
            <a:scrgbClr r="0" g="0" b="0"/>
          </a:lnRef>
          <a:fillRef idx="0">
            <a:scrgbClr r="0" g="0" b="0"/>
          </a:fillRef>
          <a:effectRef idx="0">
            <a:scrgbClr r="0" g="0" b="0"/>
          </a:effectRef>
          <a:fontRef idx="minor"/>
        </p:style>
        <p:txBody>
          <a:bodyPr lIns="0" tIns="0" rIns="0" bIns="0">
            <a:normAutofit/>
          </a:bodyPr>
          <a:lstStyle/>
          <a:p>
            <a:pPr>
              <a:lnSpc>
                <a:spcPct val="100000"/>
              </a:lnSpc>
              <a:spcAft>
                <a:spcPts val="1142"/>
              </a:spcAft>
            </a:pPr>
            <a:r>
              <a:rPr lang="en-US" spc="-1" dirty="0" smtClean="0">
                <a:solidFill>
                  <a:srgbClr val="1C1C1C"/>
                </a:solidFill>
              </a:rPr>
              <a:t>Spectrum Analyzer like SDR# and GQRX can only view so much of the frequency at once. Other tools exist that allow us to quickly scan the frequency range to find something interesting.</a:t>
            </a:r>
          </a:p>
          <a:p>
            <a:pPr>
              <a:lnSpc>
                <a:spcPct val="100000"/>
              </a:lnSpc>
              <a:spcAft>
                <a:spcPts val="1142"/>
              </a:spcAft>
            </a:pPr>
            <a:r>
              <a:rPr lang="en-US" strike="noStrike" spc="-1" dirty="0" smtClean="0">
                <a:solidFill>
                  <a:srgbClr val="1C1C1C"/>
                </a:solidFill>
              </a:rPr>
              <a:t>RTLSDR-Scanner is a convenient and well written tool that allows you to do so.</a:t>
            </a:r>
          </a:p>
          <a:p>
            <a:pPr>
              <a:lnSpc>
                <a:spcPct val="100000"/>
              </a:lnSpc>
              <a:spcAft>
                <a:spcPts val="1142"/>
              </a:spcAft>
            </a:pPr>
            <a:endParaRPr lang="en-US" spc="-1" dirty="0">
              <a:solidFill>
                <a:srgbClr val="1C1C1C"/>
              </a:solidFill>
            </a:endParaRPr>
          </a:p>
          <a:p>
            <a:pPr>
              <a:lnSpc>
                <a:spcPct val="100000"/>
              </a:lnSpc>
              <a:spcAft>
                <a:spcPts val="1142"/>
              </a:spcAft>
              <a:buFont typeface="Arial" pitchFamily="34" charset="0"/>
              <a:buChar char="•"/>
            </a:pPr>
            <a:r>
              <a:rPr lang="en-US" strike="noStrike" spc="-1" dirty="0" smtClean="0">
                <a:solidFill>
                  <a:srgbClr val="1C1C1C"/>
                </a:solidFill>
              </a:rPr>
              <a:t>Available at </a:t>
            </a:r>
            <a:r>
              <a:rPr lang="en-US" dirty="0" smtClean="0">
                <a:hlinkClick r:id="rId2"/>
              </a:rPr>
              <a:t>https://github.com/EarToEarOak/RTLSDR-Scanner</a:t>
            </a:r>
            <a:r>
              <a:rPr lang="en-US" dirty="0" smtClean="0"/>
              <a:t> </a:t>
            </a:r>
          </a:p>
          <a:p>
            <a:pPr>
              <a:lnSpc>
                <a:spcPct val="100000"/>
              </a:lnSpc>
              <a:spcAft>
                <a:spcPts val="1142"/>
              </a:spcAft>
              <a:buFont typeface="Arial" pitchFamily="34" charset="0"/>
              <a:buChar char="•"/>
            </a:pPr>
            <a:r>
              <a:rPr lang="en-US" strike="noStrike" spc="-1" dirty="0" smtClean="0">
                <a:solidFill>
                  <a:srgbClr val="1C1C1C"/>
                </a:solidFill>
              </a:rPr>
              <a:t>Written in Python, so cross-platform</a:t>
            </a:r>
          </a:p>
          <a:p>
            <a:pPr>
              <a:lnSpc>
                <a:spcPct val="100000"/>
              </a:lnSpc>
              <a:spcAft>
                <a:spcPts val="1142"/>
              </a:spcAft>
              <a:buFont typeface="Arial" pitchFamily="34" charset="0"/>
              <a:buChar char="•"/>
            </a:pPr>
            <a:r>
              <a:rPr lang="en-US" spc="-1" dirty="0" smtClean="0">
                <a:solidFill>
                  <a:srgbClr val="1C1C1C"/>
                </a:solidFill>
              </a:rPr>
              <a:t>Can also be downloading use pip</a:t>
            </a:r>
            <a:endParaRPr lang="en-US" strike="noStrike" spc="-1" dirty="0">
              <a:solidFill>
                <a:srgbClr val="1C1C1C"/>
              </a:solidFill>
            </a:endParaRPr>
          </a:p>
          <a:p>
            <a:pPr>
              <a:lnSpc>
                <a:spcPct val="100000"/>
              </a:lnSpc>
              <a:spcAft>
                <a:spcPts val="1142"/>
              </a:spcAft>
            </a:pPr>
            <a:endParaRPr lang="en-US" strike="noStrike" spc="-1" dirty="0"/>
          </a:p>
        </p:txBody>
      </p:sp>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ea typeface="DejaVu Sans"/>
              </a:rPr>
              <a:t>RTLSDR-</a:t>
            </a:r>
            <a:r>
              <a:rPr lang="en-US" sz="3200" b="1" strike="noStrike" spc="-1" dirty="0" smtClean="0">
                <a:solidFill>
                  <a:srgbClr val="FFFFFF"/>
                </a:solidFill>
                <a:latin typeface="Source Sans Pro Black"/>
                <a:ea typeface="DejaVu Sans"/>
              </a:rPr>
              <a:t>Scanner</a:t>
            </a:r>
            <a:endParaRPr lang="en-US" sz="3200" b="0" strike="noStrike" spc="-1" dirty="0">
              <a:latin typeface="Arial"/>
            </a:endParaRPr>
          </a:p>
        </p:txBody>
      </p:sp>
      <p:pic>
        <p:nvPicPr>
          <p:cNvPr id="5" name="Picture 4" descr="rtl-scanner 8 1500-1750 CROPPED 2.png"/>
          <p:cNvPicPr>
            <a:picLocks noChangeAspect="1"/>
          </p:cNvPicPr>
          <p:nvPr/>
        </p:nvPicPr>
        <p:blipFill>
          <a:blip r:embed="rId2" cstate="print"/>
          <a:stretch>
            <a:fillRect/>
          </a:stretch>
        </p:blipFill>
        <p:spPr>
          <a:xfrm>
            <a:off x="0" y="1236301"/>
            <a:ext cx="10080625" cy="6323374"/>
          </a:xfrm>
          <a:prstGeom prst="rect">
            <a:avLst/>
          </a:prstGeom>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CustomShape 1"/>
          <p:cNvSpPr/>
          <p:nvPr/>
        </p:nvSpPr>
        <p:spPr>
          <a:xfrm>
            <a:off x="360000" y="360000"/>
            <a:ext cx="9358920" cy="898920"/>
          </a:xfrm>
          <a:prstGeom prst="rect">
            <a:avLst/>
          </a:prstGeom>
          <a:noFill/>
          <a:ln>
            <a:noFill/>
          </a:ln>
        </p:spPr>
        <p:style>
          <a:lnRef idx="0">
            <a:scrgbClr r="0" g="0" b="0"/>
          </a:lnRef>
          <a:fillRef idx="0">
            <a:scrgbClr r="0" g="0" b="0"/>
          </a:fillRef>
          <a:effectRef idx="0">
            <a:scrgbClr r="0" g="0" b="0"/>
          </a:effectRef>
          <a:fontRef idx="minor"/>
        </p:style>
        <p:txBody>
          <a:bodyPr lIns="0" tIns="0" rIns="0" bIns="0" anchor="b"/>
          <a:lstStyle/>
          <a:p>
            <a:pPr>
              <a:lnSpc>
                <a:spcPct val="100000"/>
              </a:lnSpc>
            </a:pPr>
            <a:r>
              <a:rPr lang="en-US" sz="3200" b="1" spc="-1" dirty="0" smtClean="0">
                <a:solidFill>
                  <a:srgbClr val="FFFFFF"/>
                </a:solidFill>
                <a:latin typeface="Source Sans Pro Black"/>
                <a:ea typeface="DejaVu Sans"/>
              </a:rPr>
              <a:t>RTLSDR-</a:t>
            </a:r>
            <a:r>
              <a:rPr lang="en-US" sz="3200" b="1" strike="noStrike" spc="-1" dirty="0" smtClean="0">
                <a:solidFill>
                  <a:srgbClr val="FFFFFF"/>
                </a:solidFill>
                <a:latin typeface="Source Sans Pro Black"/>
                <a:ea typeface="DejaVu Sans"/>
              </a:rPr>
              <a:t>Scanner</a:t>
            </a:r>
            <a:endParaRPr lang="en-US" sz="3200" b="0" strike="noStrike" spc="-1" dirty="0">
              <a:latin typeface="Arial"/>
            </a:endParaRPr>
          </a:p>
        </p:txBody>
      </p:sp>
      <p:pic>
        <p:nvPicPr>
          <p:cNvPr id="4" name="Picture 3" descr="rtl-scanner 7 FM radio CROPPED.png"/>
          <p:cNvPicPr>
            <a:picLocks noChangeAspect="1"/>
          </p:cNvPicPr>
          <p:nvPr/>
        </p:nvPicPr>
        <p:blipFill>
          <a:blip r:embed="rId2" cstate="print"/>
          <a:stretch>
            <a:fillRect/>
          </a:stretch>
        </p:blipFill>
        <p:spPr>
          <a:xfrm>
            <a:off x="239712" y="1722437"/>
            <a:ext cx="8707829" cy="5446629"/>
          </a:xfrm>
          <a:prstGeom prst="rect">
            <a:avLst/>
          </a:prstGeom>
        </p:spPr>
      </p:pic>
    </p:spTree>
  </p:cSld>
  <p:clrMapOvr>
    <a:masterClrMapping/>
  </p:clrMapOvr>
  <p:timing>
    <p:tnLst>
      <p:par>
        <p:cTn id="1" dur="indefinite" restart="never" nodeType="tmRoot">
          <p:childTnLst>
            <p:seq>
              <p:cTn id="2" dur="indefinite"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1535</TotalTime>
  <Words>1516</Words>
  <Application>Microsoft Office PowerPoint</Application>
  <PresentationFormat>Custom</PresentationFormat>
  <Paragraphs>207</Paragraphs>
  <Slides>32</Slides>
  <Notes>0</Notes>
  <HiddenSlides>0</HiddenSlides>
  <MMClips>3</MMClips>
  <ScaleCrop>false</ScaleCrop>
  <HeadingPairs>
    <vt:vector size="4" baseType="variant">
      <vt:variant>
        <vt:lpstr>Theme</vt:lpstr>
      </vt:variant>
      <vt:variant>
        <vt:i4>2</vt:i4>
      </vt:variant>
      <vt:variant>
        <vt:lpstr>Slide Titles</vt:lpstr>
      </vt:variant>
      <vt:variant>
        <vt:i4>32</vt:i4>
      </vt:variant>
    </vt:vector>
  </HeadingPairs>
  <TitlesOfParts>
    <vt:vector size="34" baseType="lpstr">
      <vt:lpstr>Office Theme</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Alizarin</dc:title>
  <dc:subject/>
  <dc:creator/>
  <dc:description/>
  <cp:lastModifiedBy>Patrick Mulvey</cp:lastModifiedBy>
  <cp:revision>21</cp:revision>
  <dcterms:created xsi:type="dcterms:W3CDTF">2019-03-15T17:57:07Z</dcterms:created>
  <dcterms:modified xsi:type="dcterms:W3CDTF">2019-03-24T22:08:07Z</dcterms:modified>
  <dc:language>en-US</dc:language>
</cp:coreProperties>
</file>